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65" r:id="rId12"/>
    <p:sldId id="288" r:id="rId13"/>
    <p:sldId id="289" r:id="rId14"/>
    <p:sldId id="287" r:id="rId15"/>
    <p:sldId id="266" r:id="rId16"/>
    <p:sldId id="267" r:id="rId17"/>
    <p:sldId id="268" r:id="rId18"/>
    <p:sldId id="283" r:id="rId19"/>
    <p:sldId id="269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596"/>
    <a:srgbClr val="FDD3D9"/>
    <a:srgbClr val="CCFF99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80" d="100"/>
          <a:sy n="80" d="100"/>
        </p:scale>
        <p:origin x="-8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3E2E6-B01E-478F-9071-381B1B89D49E}" type="doc">
      <dgm:prSet loTypeId="urn:microsoft.com/office/officeart/2005/8/layout/process1" loCatId="process" qsTypeId="urn:microsoft.com/office/officeart/2005/8/quickstyle/3d4" qsCatId="3D" csTypeId="urn:microsoft.com/office/officeart/2005/8/colors/colorful2" csCatId="colorful" phldr="1"/>
      <dgm:spPr/>
    </dgm:pt>
    <dgm:pt modelId="{115638E6-1260-4F87-A029-2B67040C7B79}">
      <dgm:prSet phldrT="[Texto]"/>
      <dgm:spPr>
        <a:solidFill>
          <a:srgbClr val="FDD3D9"/>
        </a:solidFill>
      </dgm:spPr>
      <dgm:t>
        <a:bodyPr/>
        <a:lstStyle/>
        <a:p>
          <a:r>
            <a:rPr lang="pt-PT" dirty="0" smtClean="0">
              <a:solidFill>
                <a:schemeClr val="tx1"/>
              </a:solidFill>
            </a:rPr>
            <a:t>Ventrículo Direito</a:t>
          </a:r>
          <a:endParaRPr lang="pt-PT" dirty="0">
            <a:solidFill>
              <a:schemeClr val="tx1"/>
            </a:solidFill>
          </a:endParaRPr>
        </a:p>
      </dgm:t>
    </dgm:pt>
    <dgm:pt modelId="{4890E84E-D82C-4372-8DAB-90FF9D88E87E}" type="parTrans" cxnId="{C08CB235-19DF-4A06-B4D5-5C0681C0BC1D}">
      <dgm:prSet/>
      <dgm:spPr/>
      <dgm:t>
        <a:bodyPr/>
        <a:lstStyle/>
        <a:p>
          <a:endParaRPr lang="pt-PT"/>
        </a:p>
      </dgm:t>
    </dgm:pt>
    <dgm:pt modelId="{7BCBE49A-0FA6-4BF3-902D-39585C6CA40C}" type="sibTrans" cxnId="{C08CB235-19DF-4A06-B4D5-5C0681C0BC1D}">
      <dgm:prSet/>
      <dgm:spPr>
        <a:solidFill>
          <a:srgbClr val="000066"/>
        </a:solidFill>
      </dgm:spPr>
      <dgm:t>
        <a:bodyPr/>
        <a:lstStyle/>
        <a:p>
          <a:endParaRPr lang="pt-PT"/>
        </a:p>
      </dgm:t>
    </dgm:pt>
    <dgm:pt modelId="{746F28BF-51FB-4EB1-AF24-281C06AF3194}">
      <dgm:prSet phldrT="[Texto]"/>
      <dgm:spPr>
        <a:solidFill>
          <a:srgbClr val="FB8596"/>
        </a:solidFill>
      </dgm:spPr>
      <dgm:t>
        <a:bodyPr/>
        <a:lstStyle/>
        <a:p>
          <a:r>
            <a:rPr lang="pt-PT" dirty="0" smtClean="0"/>
            <a:t>Artéria Pulmonar</a:t>
          </a:r>
          <a:endParaRPr lang="pt-PT" dirty="0"/>
        </a:p>
      </dgm:t>
    </dgm:pt>
    <dgm:pt modelId="{BFB202D7-EA5B-41BA-9258-5DB03F66C282}" type="parTrans" cxnId="{FBFB59F4-B9BD-4879-A814-FDFCB3548910}">
      <dgm:prSet/>
      <dgm:spPr/>
      <dgm:t>
        <a:bodyPr/>
        <a:lstStyle/>
        <a:p>
          <a:endParaRPr lang="pt-PT"/>
        </a:p>
      </dgm:t>
    </dgm:pt>
    <dgm:pt modelId="{140C2D87-8B8B-4F33-906D-D27559BE221C}" type="sibTrans" cxnId="{FBFB59F4-B9BD-4879-A814-FDFCB3548910}">
      <dgm:prSet/>
      <dgm:spPr>
        <a:solidFill>
          <a:srgbClr val="000066"/>
        </a:solidFill>
      </dgm:spPr>
      <dgm:t>
        <a:bodyPr/>
        <a:lstStyle/>
        <a:p>
          <a:endParaRPr lang="pt-PT"/>
        </a:p>
      </dgm:t>
    </dgm:pt>
    <dgm:pt modelId="{AE3B252F-3CF5-41CE-A16B-67204342DCD7}">
      <dgm:prSet phldrT="[Texto]"/>
      <dgm:spPr/>
      <dgm:t>
        <a:bodyPr/>
        <a:lstStyle/>
        <a:p>
          <a:r>
            <a:rPr lang="pt-PT" dirty="0" smtClean="0"/>
            <a:t>Capilares dos Pulmões</a:t>
          </a:r>
          <a:endParaRPr lang="pt-PT" dirty="0"/>
        </a:p>
      </dgm:t>
    </dgm:pt>
    <dgm:pt modelId="{6B74ADFB-4DCD-4CD5-BA7A-31EEBB2B3F5E}" type="parTrans" cxnId="{DCE5783C-E09F-421D-BCB2-17872F6A2AC9}">
      <dgm:prSet/>
      <dgm:spPr/>
      <dgm:t>
        <a:bodyPr/>
        <a:lstStyle/>
        <a:p>
          <a:endParaRPr lang="pt-PT"/>
        </a:p>
      </dgm:t>
    </dgm:pt>
    <dgm:pt modelId="{C090C658-D1BB-4712-A6B0-D0EB1A3AD6FF}" type="sibTrans" cxnId="{DCE5783C-E09F-421D-BCB2-17872F6A2AC9}">
      <dgm:prSet/>
      <dgm:spPr>
        <a:solidFill>
          <a:srgbClr val="FF0000"/>
        </a:solidFill>
      </dgm:spPr>
      <dgm:t>
        <a:bodyPr/>
        <a:lstStyle/>
        <a:p>
          <a:endParaRPr lang="pt-PT"/>
        </a:p>
      </dgm:t>
    </dgm:pt>
    <dgm:pt modelId="{E6722AC0-3FC2-4134-B795-19EF1033054F}">
      <dgm:prSet/>
      <dgm:spPr/>
      <dgm:t>
        <a:bodyPr/>
        <a:lstStyle/>
        <a:p>
          <a:r>
            <a:rPr lang="pt-PT" dirty="0" smtClean="0"/>
            <a:t>Veias Pulmonares</a:t>
          </a:r>
          <a:endParaRPr lang="pt-PT" dirty="0"/>
        </a:p>
      </dgm:t>
    </dgm:pt>
    <dgm:pt modelId="{1002C823-0AAC-481C-83B6-865326AB4F22}" type="parTrans" cxnId="{F47D63A7-9AC8-4D9E-B851-5FF5F8587C17}">
      <dgm:prSet/>
      <dgm:spPr/>
      <dgm:t>
        <a:bodyPr/>
        <a:lstStyle/>
        <a:p>
          <a:endParaRPr lang="pt-PT"/>
        </a:p>
      </dgm:t>
    </dgm:pt>
    <dgm:pt modelId="{2B2A0828-0EA7-42FC-98D2-65EF52EC9F04}" type="sibTrans" cxnId="{F47D63A7-9AC8-4D9E-B851-5FF5F8587C17}">
      <dgm:prSet/>
      <dgm:spPr>
        <a:solidFill>
          <a:srgbClr val="FF0000"/>
        </a:solidFill>
      </dgm:spPr>
      <dgm:t>
        <a:bodyPr/>
        <a:lstStyle/>
        <a:p>
          <a:endParaRPr lang="pt-PT"/>
        </a:p>
      </dgm:t>
    </dgm:pt>
    <dgm:pt modelId="{C6AC6A0B-5EAB-4DF7-BB70-D5063B62A77E}">
      <dgm:prSet/>
      <dgm:spPr/>
      <dgm:t>
        <a:bodyPr/>
        <a:lstStyle/>
        <a:p>
          <a:r>
            <a:rPr lang="pt-PT" dirty="0" smtClean="0"/>
            <a:t>Aurícula Esquerda</a:t>
          </a:r>
          <a:endParaRPr lang="pt-PT" dirty="0"/>
        </a:p>
      </dgm:t>
    </dgm:pt>
    <dgm:pt modelId="{591920F7-3D15-4041-8882-C833D73AD9AC}" type="parTrans" cxnId="{FF033D82-6149-46C7-B0AE-F19A8418DBB3}">
      <dgm:prSet/>
      <dgm:spPr/>
      <dgm:t>
        <a:bodyPr/>
        <a:lstStyle/>
        <a:p>
          <a:endParaRPr lang="pt-PT"/>
        </a:p>
      </dgm:t>
    </dgm:pt>
    <dgm:pt modelId="{AF75F2C3-8074-49E4-A13A-239A90290DCC}" type="sibTrans" cxnId="{FF033D82-6149-46C7-B0AE-F19A8418DBB3}">
      <dgm:prSet/>
      <dgm:spPr/>
      <dgm:t>
        <a:bodyPr/>
        <a:lstStyle/>
        <a:p>
          <a:endParaRPr lang="pt-PT"/>
        </a:p>
      </dgm:t>
    </dgm:pt>
    <dgm:pt modelId="{47933344-BE61-4526-B883-3B9EFB14D330}" type="pres">
      <dgm:prSet presAssocID="{3773E2E6-B01E-478F-9071-381B1B89D49E}" presName="Name0" presStyleCnt="0">
        <dgm:presLayoutVars>
          <dgm:dir/>
          <dgm:resizeHandles val="exact"/>
        </dgm:presLayoutVars>
      </dgm:prSet>
      <dgm:spPr/>
    </dgm:pt>
    <dgm:pt modelId="{EB4C73B0-5C63-4258-912F-5A4AD5406E3F}" type="pres">
      <dgm:prSet presAssocID="{115638E6-1260-4F87-A029-2B67040C7B79}" presName="node" presStyleLbl="node1" presStyleIdx="0" presStyleCnt="5" custLinFactNeighborX="1713" custLinFactNeighborY="27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7291D2-31A1-4EB7-89EF-B0AC9845A750}" type="pres">
      <dgm:prSet presAssocID="{7BCBE49A-0FA6-4BF3-902D-39585C6CA40C}" presName="sibTrans" presStyleLbl="sibTrans2D1" presStyleIdx="0" presStyleCnt="4"/>
      <dgm:spPr/>
      <dgm:t>
        <a:bodyPr/>
        <a:lstStyle/>
        <a:p>
          <a:endParaRPr lang="pt-PT"/>
        </a:p>
      </dgm:t>
    </dgm:pt>
    <dgm:pt modelId="{3DDC52F2-5007-4EF7-8773-FC5179C4937C}" type="pres">
      <dgm:prSet presAssocID="{7BCBE49A-0FA6-4BF3-902D-39585C6CA40C}" presName="connectorText" presStyleLbl="sibTrans2D1" presStyleIdx="0" presStyleCnt="4"/>
      <dgm:spPr/>
      <dgm:t>
        <a:bodyPr/>
        <a:lstStyle/>
        <a:p>
          <a:endParaRPr lang="pt-PT"/>
        </a:p>
      </dgm:t>
    </dgm:pt>
    <dgm:pt modelId="{278F4533-E45D-469D-A86A-4E4E0929D0C8}" type="pres">
      <dgm:prSet presAssocID="{746F28BF-51FB-4EB1-AF24-281C06AF3194}" presName="node" presStyleLbl="node1" presStyleIdx="1" presStyleCnt="5" custLinFactNeighborX="914" custLinFactNeighborY="27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90EE98-4D6B-4A82-A891-D7AC7C9E6D4C}" type="pres">
      <dgm:prSet presAssocID="{140C2D87-8B8B-4F33-906D-D27559BE221C}" presName="sibTrans" presStyleLbl="sibTrans2D1" presStyleIdx="1" presStyleCnt="4"/>
      <dgm:spPr/>
      <dgm:t>
        <a:bodyPr/>
        <a:lstStyle/>
        <a:p>
          <a:endParaRPr lang="pt-PT"/>
        </a:p>
      </dgm:t>
    </dgm:pt>
    <dgm:pt modelId="{C457EFD9-6913-4FF2-AD9F-70275EEB91F5}" type="pres">
      <dgm:prSet presAssocID="{140C2D87-8B8B-4F33-906D-D27559BE221C}" presName="connectorText" presStyleLbl="sibTrans2D1" presStyleIdx="1" presStyleCnt="4"/>
      <dgm:spPr/>
      <dgm:t>
        <a:bodyPr/>
        <a:lstStyle/>
        <a:p>
          <a:endParaRPr lang="pt-PT"/>
        </a:p>
      </dgm:t>
    </dgm:pt>
    <dgm:pt modelId="{08CA83B1-B18B-4C29-BF5B-25E671871F90}" type="pres">
      <dgm:prSet presAssocID="{AE3B252F-3CF5-41CE-A16B-67204342DCD7}" presName="node" presStyleLbl="node1" presStyleIdx="2" presStyleCnt="5" custLinFactNeighborX="859" custLinFactNeighborY="-194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95135F5-4DA2-423E-AF00-B38A03DEFA07}" type="pres">
      <dgm:prSet presAssocID="{C090C658-D1BB-4712-A6B0-D0EB1A3AD6FF}" presName="sibTrans" presStyleLbl="sibTrans2D1" presStyleIdx="2" presStyleCnt="4"/>
      <dgm:spPr/>
      <dgm:t>
        <a:bodyPr/>
        <a:lstStyle/>
        <a:p>
          <a:endParaRPr lang="pt-PT"/>
        </a:p>
      </dgm:t>
    </dgm:pt>
    <dgm:pt modelId="{11C850F2-94D2-4708-89B8-248ACC4504CD}" type="pres">
      <dgm:prSet presAssocID="{C090C658-D1BB-4712-A6B0-D0EB1A3AD6FF}" presName="connectorText" presStyleLbl="sibTrans2D1" presStyleIdx="2" presStyleCnt="4"/>
      <dgm:spPr/>
      <dgm:t>
        <a:bodyPr/>
        <a:lstStyle/>
        <a:p>
          <a:endParaRPr lang="pt-PT"/>
        </a:p>
      </dgm:t>
    </dgm:pt>
    <dgm:pt modelId="{C8E692C8-EAD3-46B1-B487-96366BB7D583}" type="pres">
      <dgm:prSet presAssocID="{E6722AC0-3FC2-4134-B795-19EF103305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0BAE91-3236-4987-B0E4-2C6C97B117C9}" type="pres">
      <dgm:prSet presAssocID="{2B2A0828-0EA7-42FC-98D2-65EF52EC9F04}" presName="sibTrans" presStyleLbl="sibTrans2D1" presStyleIdx="3" presStyleCnt="4"/>
      <dgm:spPr/>
      <dgm:t>
        <a:bodyPr/>
        <a:lstStyle/>
        <a:p>
          <a:endParaRPr lang="pt-PT"/>
        </a:p>
      </dgm:t>
    </dgm:pt>
    <dgm:pt modelId="{AF84FE1E-E883-492F-8750-B7A032C0B131}" type="pres">
      <dgm:prSet presAssocID="{2B2A0828-0EA7-42FC-98D2-65EF52EC9F04}" presName="connectorText" presStyleLbl="sibTrans2D1" presStyleIdx="3" presStyleCnt="4"/>
      <dgm:spPr/>
      <dgm:t>
        <a:bodyPr/>
        <a:lstStyle/>
        <a:p>
          <a:endParaRPr lang="pt-PT"/>
        </a:p>
      </dgm:t>
    </dgm:pt>
    <dgm:pt modelId="{ED6046C2-090F-425A-AC8F-FF9BBACC21C9}" type="pres">
      <dgm:prSet presAssocID="{C6AC6A0B-5EAB-4DF7-BB70-D5063B62A7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F033D82-6149-46C7-B0AE-F19A8418DBB3}" srcId="{3773E2E6-B01E-478F-9071-381B1B89D49E}" destId="{C6AC6A0B-5EAB-4DF7-BB70-D5063B62A77E}" srcOrd="4" destOrd="0" parTransId="{591920F7-3D15-4041-8882-C833D73AD9AC}" sibTransId="{AF75F2C3-8074-49E4-A13A-239A90290DCC}"/>
    <dgm:cxn modelId="{40FCF0F5-B664-4A23-8A50-36DD326D724D}" type="presOf" srcId="{C090C658-D1BB-4712-A6B0-D0EB1A3AD6FF}" destId="{11C850F2-94D2-4708-89B8-248ACC4504CD}" srcOrd="1" destOrd="0" presId="urn:microsoft.com/office/officeart/2005/8/layout/process1"/>
    <dgm:cxn modelId="{A804F945-BC7B-439A-B58B-36812B5A1A61}" type="presOf" srcId="{140C2D87-8B8B-4F33-906D-D27559BE221C}" destId="{9A90EE98-4D6B-4A82-A891-D7AC7C9E6D4C}" srcOrd="0" destOrd="0" presId="urn:microsoft.com/office/officeart/2005/8/layout/process1"/>
    <dgm:cxn modelId="{F1AE8CBA-451C-41F0-954B-95C2D42D71A6}" type="presOf" srcId="{746F28BF-51FB-4EB1-AF24-281C06AF3194}" destId="{278F4533-E45D-469D-A86A-4E4E0929D0C8}" srcOrd="0" destOrd="0" presId="urn:microsoft.com/office/officeart/2005/8/layout/process1"/>
    <dgm:cxn modelId="{DCE5783C-E09F-421D-BCB2-17872F6A2AC9}" srcId="{3773E2E6-B01E-478F-9071-381B1B89D49E}" destId="{AE3B252F-3CF5-41CE-A16B-67204342DCD7}" srcOrd="2" destOrd="0" parTransId="{6B74ADFB-4DCD-4CD5-BA7A-31EEBB2B3F5E}" sibTransId="{C090C658-D1BB-4712-A6B0-D0EB1A3AD6FF}"/>
    <dgm:cxn modelId="{FBFB59F4-B9BD-4879-A814-FDFCB3548910}" srcId="{3773E2E6-B01E-478F-9071-381B1B89D49E}" destId="{746F28BF-51FB-4EB1-AF24-281C06AF3194}" srcOrd="1" destOrd="0" parTransId="{BFB202D7-EA5B-41BA-9258-5DB03F66C282}" sibTransId="{140C2D87-8B8B-4F33-906D-D27559BE221C}"/>
    <dgm:cxn modelId="{C08CB235-19DF-4A06-B4D5-5C0681C0BC1D}" srcId="{3773E2E6-B01E-478F-9071-381B1B89D49E}" destId="{115638E6-1260-4F87-A029-2B67040C7B79}" srcOrd="0" destOrd="0" parTransId="{4890E84E-D82C-4372-8DAB-90FF9D88E87E}" sibTransId="{7BCBE49A-0FA6-4BF3-902D-39585C6CA40C}"/>
    <dgm:cxn modelId="{7F26ED14-FD62-4A66-88A0-A70C4A57FF02}" type="presOf" srcId="{AE3B252F-3CF5-41CE-A16B-67204342DCD7}" destId="{08CA83B1-B18B-4C29-BF5B-25E671871F90}" srcOrd="0" destOrd="0" presId="urn:microsoft.com/office/officeart/2005/8/layout/process1"/>
    <dgm:cxn modelId="{45B68F52-7270-46CD-8557-6F718ED338A3}" type="presOf" srcId="{140C2D87-8B8B-4F33-906D-D27559BE221C}" destId="{C457EFD9-6913-4FF2-AD9F-70275EEB91F5}" srcOrd="1" destOrd="0" presId="urn:microsoft.com/office/officeart/2005/8/layout/process1"/>
    <dgm:cxn modelId="{1B5AEE88-E237-469C-B4BF-E76C26890689}" type="presOf" srcId="{2B2A0828-0EA7-42FC-98D2-65EF52EC9F04}" destId="{E00BAE91-3236-4987-B0E4-2C6C97B117C9}" srcOrd="0" destOrd="0" presId="urn:microsoft.com/office/officeart/2005/8/layout/process1"/>
    <dgm:cxn modelId="{320CE336-BDBE-4138-A2B5-9F7C222069E7}" type="presOf" srcId="{C090C658-D1BB-4712-A6B0-D0EB1A3AD6FF}" destId="{E95135F5-4DA2-423E-AF00-B38A03DEFA07}" srcOrd="0" destOrd="0" presId="urn:microsoft.com/office/officeart/2005/8/layout/process1"/>
    <dgm:cxn modelId="{F47D63A7-9AC8-4D9E-B851-5FF5F8587C17}" srcId="{3773E2E6-B01E-478F-9071-381B1B89D49E}" destId="{E6722AC0-3FC2-4134-B795-19EF1033054F}" srcOrd="3" destOrd="0" parTransId="{1002C823-0AAC-481C-83B6-865326AB4F22}" sibTransId="{2B2A0828-0EA7-42FC-98D2-65EF52EC9F04}"/>
    <dgm:cxn modelId="{A974B23F-D5D4-4F36-81E0-EC57AAE0FD28}" type="presOf" srcId="{7BCBE49A-0FA6-4BF3-902D-39585C6CA40C}" destId="{3DDC52F2-5007-4EF7-8773-FC5179C4937C}" srcOrd="1" destOrd="0" presId="urn:microsoft.com/office/officeart/2005/8/layout/process1"/>
    <dgm:cxn modelId="{C20C0F0C-9D0B-4A6C-A9B7-2BE164ECF039}" type="presOf" srcId="{7BCBE49A-0FA6-4BF3-902D-39585C6CA40C}" destId="{A97291D2-31A1-4EB7-89EF-B0AC9845A750}" srcOrd="0" destOrd="0" presId="urn:microsoft.com/office/officeart/2005/8/layout/process1"/>
    <dgm:cxn modelId="{8B064184-9398-422B-A47E-88364C30434B}" type="presOf" srcId="{C6AC6A0B-5EAB-4DF7-BB70-D5063B62A77E}" destId="{ED6046C2-090F-425A-AC8F-FF9BBACC21C9}" srcOrd="0" destOrd="0" presId="urn:microsoft.com/office/officeart/2005/8/layout/process1"/>
    <dgm:cxn modelId="{2F6A51E9-F6E3-4624-A5BB-BA9F33036849}" type="presOf" srcId="{2B2A0828-0EA7-42FC-98D2-65EF52EC9F04}" destId="{AF84FE1E-E883-492F-8750-B7A032C0B131}" srcOrd="1" destOrd="0" presId="urn:microsoft.com/office/officeart/2005/8/layout/process1"/>
    <dgm:cxn modelId="{94DAA275-21E9-40A3-BF30-FFA391B2F9CF}" type="presOf" srcId="{3773E2E6-B01E-478F-9071-381B1B89D49E}" destId="{47933344-BE61-4526-B883-3B9EFB14D330}" srcOrd="0" destOrd="0" presId="urn:microsoft.com/office/officeart/2005/8/layout/process1"/>
    <dgm:cxn modelId="{4043AD47-CD02-45A5-A99B-9A8747854DE7}" type="presOf" srcId="{115638E6-1260-4F87-A029-2B67040C7B79}" destId="{EB4C73B0-5C63-4258-912F-5A4AD5406E3F}" srcOrd="0" destOrd="0" presId="urn:microsoft.com/office/officeart/2005/8/layout/process1"/>
    <dgm:cxn modelId="{1B2A7771-B73E-42D0-AAA1-FF05F8197D85}" type="presOf" srcId="{E6722AC0-3FC2-4134-B795-19EF1033054F}" destId="{C8E692C8-EAD3-46B1-B487-96366BB7D583}" srcOrd="0" destOrd="0" presId="urn:microsoft.com/office/officeart/2005/8/layout/process1"/>
    <dgm:cxn modelId="{1BE7DFFF-9A42-4D03-A0D2-527D6342E4AC}" type="presParOf" srcId="{47933344-BE61-4526-B883-3B9EFB14D330}" destId="{EB4C73B0-5C63-4258-912F-5A4AD5406E3F}" srcOrd="0" destOrd="0" presId="urn:microsoft.com/office/officeart/2005/8/layout/process1"/>
    <dgm:cxn modelId="{CED17D3A-452E-458D-8ACD-CFF8712250C1}" type="presParOf" srcId="{47933344-BE61-4526-B883-3B9EFB14D330}" destId="{A97291D2-31A1-4EB7-89EF-B0AC9845A750}" srcOrd="1" destOrd="0" presId="urn:microsoft.com/office/officeart/2005/8/layout/process1"/>
    <dgm:cxn modelId="{81980456-9676-4A2B-96FF-20CD13C15905}" type="presParOf" srcId="{A97291D2-31A1-4EB7-89EF-B0AC9845A750}" destId="{3DDC52F2-5007-4EF7-8773-FC5179C4937C}" srcOrd="0" destOrd="0" presId="urn:microsoft.com/office/officeart/2005/8/layout/process1"/>
    <dgm:cxn modelId="{4023DA78-CC4C-4F54-BCBF-433094C02DE8}" type="presParOf" srcId="{47933344-BE61-4526-B883-3B9EFB14D330}" destId="{278F4533-E45D-469D-A86A-4E4E0929D0C8}" srcOrd="2" destOrd="0" presId="urn:microsoft.com/office/officeart/2005/8/layout/process1"/>
    <dgm:cxn modelId="{580EB643-5236-49F7-88F9-F05E1FFD991E}" type="presParOf" srcId="{47933344-BE61-4526-B883-3B9EFB14D330}" destId="{9A90EE98-4D6B-4A82-A891-D7AC7C9E6D4C}" srcOrd="3" destOrd="0" presId="urn:microsoft.com/office/officeart/2005/8/layout/process1"/>
    <dgm:cxn modelId="{BC70D954-7F02-47B6-9C6D-93F3422DF2D0}" type="presParOf" srcId="{9A90EE98-4D6B-4A82-A891-D7AC7C9E6D4C}" destId="{C457EFD9-6913-4FF2-AD9F-70275EEB91F5}" srcOrd="0" destOrd="0" presId="urn:microsoft.com/office/officeart/2005/8/layout/process1"/>
    <dgm:cxn modelId="{1D3BB118-1EF6-44B7-9A05-F0AF765B9E2B}" type="presParOf" srcId="{47933344-BE61-4526-B883-3B9EFB14D330}" destId="{08CA83B1-B18B-4C29-BF5B-25E671871F90}" srcOrd="4" destOrd="0" presId="urn:microsoft.com/office/officeart/2005/8/layout/process1"/>
    <dgm:cxn modelId="{6FB2D568-C4EE-4DE9-8903-A1573E5B9C7D}" type="presParOf" srcId="{47933344-BE61-4526-B883-3B9EFB14D330}" destId="{E95135F5-4DA2-423E-AF00-B38A03DEFA07}" srcOrd="5" destOrd="0" presId="urn:microsoft.com/office/officeart/2005/8/layout/process1"/>
    <dgm:cxn modelId="{E3E6CDD2-3672-4F21-B1D0-01A9B71CB532}" type="presParOf" srcId="{E95135F5-4DA2-423E-AF00-B38A03DEFA07}" destId="{11C850F2-94D2-4708-89B8-248ACC4504CD}" srcOrd="0" destOrd="0" presId="urn:microsoft.com/office/officeart/2005/8/layout/process1"/>
    <dgm:cxn modelId="{00D2AB32-FCBA-4750-9870-F33B6E29B77F}" type="presParOf" srcId="{47933344-BE61-4526-B883-3B9EFB14D330}" destId="{C8E692C8-EAD3-46B1-B487-96366BB7D583}" srcOrd="6" destOrd="0" presId="urn:microsoft.com/office/officeart/2005/8/layout/process1"/>
    <dgm:cxn modelId="{73EAC43D-B48D-494E-BDC0-95A93CB94C49}" type="presParOf" srcId="{47933344-BE61-4526-B883-3B9EFB14D330}" destId="{E00BAE91-3236-4987-B0E4-2C6C97B117C9}" srcOrd="7" destOrd="0" presId="urn:microsoft.com/office/officeart/2005/8/layout/process1"/>
    <dgm:cxn modelId="{0C984006-2D98-41C1-A429-22E1059F71DE}" type="presParOf" srcId="{E00BAE91-3236-4987-B0E4-2C6C97B117C9}" destId="{AF84FE1E-E883-492F-8750-B7A032C0B131}" srcOrd="0" destOrd="0" presId="urn:microsoft.com/office/officeart/2005/8/layout/process1"/>
    <dgm:cxn modelId="{A636A6D3-1D2B-4E3D-BF57-C6CF540475D0}" type="presParOf" srcId="{47933344-BE61-4526-B883-3B9EFB14D330}" destId="{ED6046C2-090F-425A-AC8F-FF9BBACC21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3E2E6-B01E-478F-9071-381B1B89D49E}" type="doc">
      <dgm:prSet loTypeId="urn:microsoft.com/office/officeart/2005/8/layout/process1" loCatId="process" qsTypeId="urn:microsoft.com/office/officeart/2005/8/quickstyle/3d4" qsCatId="3D" csTypeId="urn:microsoft.com/office/officeart/2005/8/colors/colorful2" csCatId="colorful" phldr="1"/>
      <dgm:spPr/>
    </dgm:pt>
    <dgm:pt modelId="{115638E6-1260-4F87-A029-2B67040C7B79}">
      <dgm:prSet phldrT="[Texto]"/>
      <dgm:spPr/>
      <dgm:t>
        <a:bodyPr/>
        <a:lstStyle/>
        <a:p>
          <a:r>
            <a:rPr lang="pt-PT" dirty="0" smtClean="0"/>
            <a:t>Ventrículo Esquerda</a:t>
          </a:r>
          <a:endParaRPr lang="pt-PT" dirty="0"/>
        </a:p>
      </dgm:t>
    </dgm:pt>
    <dgm:pt modelId="{4890E84E-D82C-4372-8DAB-90FF9D88E87E}" type="parTrans" cxnId="{C08CB235-19DF-4A06-B4D5-5C0681C0BC1D}">
      <dgm:prSet/>
      <dgm:spPr/>
      <dgm:t>
        <a:bodyPr/>
        <a:lstStyle/>
        <a:p>
          <a:endParaRPr lang="pt-PT"/>
        </a:p>
      </dgm:t>
    </dgm:pt>
    <dgm:pt modelId="{7BCBE49A-0FA6-4BF3-902D-39585C6CA40C}" type="sibTrans" cxnId="{C08CB235-19DF-4A06-B4D5-5C0681C0BC1D}">
      <dgm:prSet/>
      <dgm:spPr>
        <a:solidFill>
          <a:srgbClr val="FF0000"/>
        </a:solidFill>
      </dgm:spPr>
      <dgm:t>
        <a:bodyPr/>
        <a:lstStyle/>
        <a:p>
          <a:endParaRPr lang="pt-PT"/>
        </a:p>
      </dgm:t>
    </dgm:pt>
    <dgm:pt modelId="{746F28BF-51FB-4EB1-AF24-281C06AF3194}">
      <dgm:prSet phldrT="[Texto]"/>
      <dgm:spPr/>
      <dgm:t>
        <a:bodyPr/>
        <a:lstStyle/>
        <a:p>
          <a:r>
            <a:rPr lang="pt-PT" dirty="0" smtClean="0"/>
            <a:t>Artéria Aorta</a:t>
          </a:r>
          <a:endParaRPr lang="pt-PT" dirty="0"/>
        </a:p>
      </dgm:t>
    </dgm:pt>
    <dgm:pt modelId="{BFB202D7-EA5B-41BA-9258-5DB03F66C282}" type="parTrans" cxnId="{FBFB59F4-B9BD-4879-A814-FDFCB3548910}">
      <dgm:prSet/>
      <dgm:spPr/>
      <dgm:t>
        <a:bodyPr/>
        <a:lstStyle/>
        <a:p>
          <a:endParaRPr lang="pt-PT"/>
        </a:p>
      </dgm:t>
    </dgm:pt>
    <dgm:pt modelId="{140C2D87-8B8B-4F33-906D-D27559BE221C}" type="sibTrans" cxnId="{FBFB59F4-B9BD-4879-A814-FDFCB3548910}">
      <dgm:prSet/>
      <dgm:spPr>
        <a:solidFill>
          <a:srgbClr val="FF0000"/>
        </a:solidFill>
      </dgm:spPr>
      <dgm:t>
        <a:bodyPr/>
        <a:lstStyle/>
        <a:p>
          <a:endParaRPr lang="pt-PT"/>
        </a:p>
      </dgm:t>
    </dgm:pt>
    <dgm:pt modelId="{AE3B252F-3CF5-41CE-A16B-67204342DCD7}">
      <dgm:prSet phldrT="[Texto]"/>
      <dgm:spPr/>
      <dgm:t>
        <a:bodyPr/>
        <a:lstStyle/>
        <a:p>
          <a:r>
            <a:rPr lang="pt-PT" dirty="0" smtClean="0"/>
            <a:t>Capilares </a:t>
          </a:r>
          <a:r>
            <a:rPr lang="pt-PT" smtClean="0"/>
            <a:t>dos órgãoso</a:t>
          </a:r>
          <a:endParaRPr lang="pt-PT" dirty="0"/>
        </a:p>
      </dgm:t>
    </dgm:pt>
    <dgm:pt modelId="{6B74ADFB-4DCD-4CD5-BA7A-31EEBB2B3F5E}" type="parTrans" cxnId="{DCE5783C-E09F-421D-BCB2-17872F6A2AC9}">
      <dgm:prSet/>
      <dgm:spPr/>
      <dgm:t>
        <a:bodyPr/>
        <a:lstStyle/>
        <a:p>
          <a:endParaRPr lang="pt-PT"/>
        </a:p>
      </dgm:t>
    </dgm:pt>
    <dgm:pt modelId="{C090C658-D1BB-4712-A6B0-D0EB1A3AD6FF}" type="sibTrans" cxnId="{DCE5783C-E09F-421D-BCB2-17872F6A2AC9}">
      <dgm:prSet/>
      <dgm:spPr>
        <a:solidFill>
          <a:srgbClr val="000066"/>
        </a:solidFill>
      </dgm:spPr>
      <dgm:t>
        <a:bodyPr/>
        <a:lstStyle/>
        <a:p>
          <a:endParaRPr lang="pt-PT"/>
        </a:p>
      </dgm:t>
    </dgm:pt>
    <dgm:pt modelId="{E6722AC0-3FC2-4134-B795-19EF1033054F}">
      <dgm:prSet/>
      <dgm:spPr/>
      <dgm:t>
        <a:bodyPr/>
        <a:lstStyle/>
        <a:p>
          <a:r>
            <a:rPr lang="pt-PT" dirty="0" smtClean="0"/>
            <a:t>Veias cavas superior e inferior</a:t>
          </a:r>
          <a:endParaRPr lang="pt-PT" dirty="0"/>
        </a:p>
      </dgm:t>
    </dgm:pt>
    <dgm:pt modelId="{1002C823-0AAC-481C-83B6-865326AB4F22}" type="parTrans" cxnId="{F47D63A7-9AC8-4D9E-B851-5FF5F8587C17}">
      <dgm:prSet/>
      <dgm:spPr/>
      <dgm:t>
        <a:bodyPr/>
        <a:lstStyle/>
        <a:p>
          <a:endParaRPr lang="pt-PT"/>
        </a:p>
      </dgm:t>
    </dgm:pt>
    <dgm:pt modelId="{2B2A0828-0EA7-42FC-98D2-65EF52EC9F04}" type="sibTrans" cxnId="{F47D63A7-9AC8-4D9E-B851-5FF5F8587C17}">
      <dgm:prSet/>
      <dgm:spPr>
        <a:solidFill>
          <a:srgbClr val="000066"/>
        </a:solidFill>
      </dgm:spPr>
      <dgm:t>
        <a:bodyPr/>
        <a:lstStyle/>
        <a:p>
          <a:endParaRPr lang="pt-PT"/>
        </a:p>
      </dgm:t>
    </dgm:pt>
    <dgm:pt modelId="{C6AC6A0B-5EAB-4DF7-BB70-D5063B62A77E}">
      <dgm:prSet/>
      <dgm:spPr/>
      <dgm:t>
        <a:bodyPr/>
        <a:lstStyle/>
        <a:p>
          <a:r>
            <a:rPr lang="pt-PT" dirty="0" smtClean="0"/>
            <a:t>Aurícula Direita</a:t>
          </a:r>
          <a:endParaRPr lang="pt-PT" dirty="0"/>
        </a:p>
      </dgm:t>
    </dgm:pt>
    <dgm:pt modelId="{591920F7-3D15-4041-8882-C833D73AD9AC}" type="parTrans" cxnId="{FF033D82-6149-46C7-B0AE-F19A8418DBB3}">
      <dgm:prSet/>
      <dgm:spPr/>
      <dgm:t>
        <a:bodyPr/>
        <a:lstStyle/>
        <a:p>
          <a:endParaRPr lang="pt-PT"/>
        </a:p>
      </dgm:t>
    </dgm:pt>
    <dgm:pt modelId="{AF75F2C3-8074-49E4-A13A-239A90290DCC}" type="sibTrans" cxnId="{FF033D82-6149-46C7-B0AE-F19A8418DBB3}">
      <dgm:prSet/>
      <dgm:spPr/>
      <dgm:t>
        <a:bodyPr/>
        <a:lstStyle/>
        <a:p>
          <a:endParaRPr lang="pt-PT"/>
        </a:p>
      </dgm:t>
    </dgm:pt>
    <dgm:pt modelId="{47933344-BE61-4526-B883-3B9EFB14D330}" type="pres">
      <dgm:prSet presAssocID="{3773E2E6-B01E-478F-9071-381B1B89D49E}" presName="Name0" presStyleCnt="0">
        <dgm:presLayoutVars>
          <dgm:dir/>
          <dgm:resizeHandles val="exact"/>
        </dgm:presLayoutVars>
      </dgm:prSet>
      <dgm:spPr/>
    </dgm:pt>
    <dgm:pt modelId="{EB4C73B0-5C63-4258-912F-5A4AD5406E3F}" type="pres">
      <dgm:prSet presAssocID="{115638E6-1260-4F87-A029-2B67040C7B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7291D2-31A1-4EB7-89EF-B0AC9845A750}" type="pres">
      <dgm:prSet presAssocID="{7BCBE49A-0FA6-4BF3-902D-39585C6CA40C}" presName="sibTrans" presStyleLbl="sibTrans2D1" presStyleIdx="0" presStyleCnt="4"/>
      <dgm:spPr/>
      <dgm:t>
        <a:bodyPr/>
        <a:lstStyle/>
        <a:p>
          <a:endParaRPr lang="pt-PT"/>
        </a:p>
      </dgm:t>
    </dgm:pt>
    <dgm:pt modelId="{3DDC52F2-5007-4EF7-8773-FC5179C4937C}" type="pres">
      <dgm:prSet presAssocID="{7BCBE49A-0FA6-4BF3-902D-39585C6CA40C}" presName="connectorText" presStyleLbl="sibTrans2D1" presStyleIdx="0" presStyleCnt="4"/>
      <dgm:spPr/>
      <dgm:t>
        <a:bodyPr/>
        <a:lstStyle/>
        <a:p>
          <a:endParaRPr lang="pt-PT"/>
        </a:p>
      </dgm:t>
    </dgm:pt>
    <dgm:pt modelId="{278F4533-E45D-469D-A86A-4E4E0929D0C8}" type="pres">
      <dgm:prSet presAssocID="{746F28BF-51FB-4EB1-AF24-281C06AF31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90EE98-4D6B-4A82-A891-D7AC7C9E6D4C}" type="pres">
      <dgm:prSet presAssocID="{140C2D87-8B8B-4F33-906D-D27559BE221C}" presName="sibTrans" presStyleLbl="sibTrans2D1" presStyleIdx="1" presStyleCnt="4"/>
      <dgm:spPr/>
      <dgm:t>
        <a:bodyPr/>
        <a:lstStyle/>
        <a:p>
          <a:endParaRPr lang="pt-PT"/>
        </a:p>
      </dgm:t>
    </dgm:pt>
    <dgm:pt modelId="{C457EFD9-6913-4FF2-AD9F-70275EEB91F5}" type="pres">
      <dgm:prSet presAssocID="{140C2D87-8B8B-4F33-906D-D27559BE221C}" presName="connectorText" presStyleLbl="sibTrans2D1" presStyleIdx="1" presStyleCnt="4"/>
      <dgm:spPr/>
      <dgm:t>
        <a:bodyPr/>
        <a:lstStyle/>
        <a:p>
          <a:endParaRPr lang="pt-PT"/>
        </a:p>
      </dgm:t>
    </dgm:pt>
    <dgm:pt modelId="{08CA83B1-B18B-4C29-BF5B-25E671871F90}" type="pres">
      <dgm:prSet presAssocID="{AE3B252F-3CF5-41CE-A16B-67204342DC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95135F5-4DA2-423E-AF00-B38A03DEFA07}" type="pres">
      <dgm:prSet presAssocID="{C090C658-D1BB-4712-A6B0-D0EB1A3AD6FF}" presName="sibTrans" presStyleLbl="sibTrans2D1" presStyleIdx="2" presStyleCnt="4"/>
      <dgm:spPr/>
      <dgm:t>
        <a:bodyPr/>
        <a:lstStyle/>
        <a:p>
          <a:endParaRPr lang="pt-PT"/>
        </a:p>
      </dgm:t>
    </dgm:pt>
    <dgm:pt modelId="{11C850F2-94D2-4708-89B8-248ACC4504CD}" type="pres">
      <dgm:prSet presAssocID="{C090C658-D1BB-4712-A6B0-D0EB1A3AD6FF}" presName="connectorText" presStyleLbl="sibTrans2D1" presStyleIdx="2" presStyleCnt="4"/>
      <dgm:spPr/>
      <dgm:t>
        <a:bodyPr/>
        <a:lstStyle/>
        <a:p>
          <a:endParaRPr lang="pt-PT"/>
        </a:p>
      </dgm:t>
    </dgm:pt>
    <dgm:pt modelId="{C8E692C8-EAD3-46B1-B487-96366BB7D583}" type="pres">
      <dgm:prSet presAssocID="{E6722AC0-3FC2-4134-B795-19EF103305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0BAE91-3236-4987-B0E4-2C6C97B117C9}" type="pres">
      <dgm:prSet presAssocID="{2B2A0828-0EA7-42FC-98D2-65EF52EC9F04}" presName="sibTrans" presStyleLbl="sibTrans2D1" presStyleIdx="3" presStyleCnt="4"/>
      <dgm:spPr/>
      <dgm:t>
        <a:bodyPr/>
        <a:lstStyle/>
        <a:p>
          <a:endParaRPr lang="pt-PT"/>
        </a:p>
      </dgm:t>
    </dgm:pt>
    <dgm:pt modelId="{AF84FE1E-E883-492F-8750-B7A032C0B131}" type="pres">
      <dgm:prSet presAssocID="{2B2A0828-0EA7-42FC-98D2-65EF52EC9F04}" presName="connectorText" presStyleLbl="sibTrans2D1" presStyleIdx="3" presStyleCnt="4"/>
      <dgm:spPr/>
      <dgm:t>
        <a:bodyPr/>
        <a:lstStyle/>
        <a:p>
          <a:endParaRPr lang="pt-PT"/>
        </a:p>
      </dgm:t>
    </dgm:pt>
    <dgm:pt modelId="{ED6046C2-090F-425A-AC8F-FF9BBACC21C9}" type="pres">
      <dgm:prSet presAssocID="{C6AC6A0B-5EAB-4DF7-BB70-D5063B62A7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F033D82-6149-46C7-B0AE-F19A8418DBB3}" srcId="{3773E2E6-B01E-478F-9071-381B1B89D49E}" destId="{C6AC6A0B-5EAB-4DF7-BB70-D5063B62A77E}" srcOrd="4" destOrd="0" parTransId="{591920F7-3D15-4041-8882-C833D73AD9AC}" sibTransId="{AF75F2C3-8074-49E4-A13A-239A90290DCC}"/>
    <dgm:cxn modelId="{8F1ABE2D-46E5-4A87-89D7-1B479B62B72D}" type="presOf" srcId="{2B2A0828-0EA7-42FC-98D2-65EF52EC9F04}" destId="{E00BAE91-3236-4987-B0E4-2C6C97B117C9}" srcOrd="0" destOrd="0" presId="urn:microsoft.com/office/officeart/2005/8/layout/process1"/>
    <dgm:cxn modelId="{75CA7FD8-A6C3-4264-920F-A365ACE40336}" type="presOf" srcId="{2B2A0828-0EA7-42FC-98D2-65EF52EC9F04}" destId="{AF84FE1E-E883-492F-8750-B7A032C0B131}" srcOrd="1" destOrd="0" presId="urn:microsoft.com/office/officeart/2005/8/layout/process1"/>
    <dgm:cxn modelId="{642BB259-87DD-4D41-88EF-6D9073734B7D}" type="presOf" srcId="{3773E2E6-B01E-478F-9071-381B1B89D49E}" destId="{47933344-BE61-4526-B883-3B9EFB14D330}" srcOrd="0" destOrd="0" presId="urn:microsoft.com/office/officeart/2005/8/layout/process1"/>
    <dgm:cxn modelId="{FBFB59F4-B9BD-4879-A814-FDFCB3548910}" srcId="{3773E2E6-B01E-478F-9071-381B1B89D49E}" destId="{746F28BF-51FB-4EB1-AF24-281C06AF3194}" srcOrd="1" destOrd="0" parTransId="{BFB202D7-EA5B-41BA-9258-5DB03F66C282}" sibTransId="{140C2D87-8B8B-4F33-906D-D27559BE221C}"/>
    <dgm:cxn modelId="{DCE5783C-E09F-421D-BCB2-17872F6A2AC9}" srcId="{3773E2E6-B01E-478F-9071-381B1B89D49E}" destId="{AE3B252F-3CF5-41CE-A16B-67204342DCD7}" srcOrd="2" destOrd="0" parTransId="{6B74ADFB-4DCD-4CD5-BA7A-31EEBB2B3F5E}" sibTransId="{C090C658-D1BB-4712-A6B0-D0EB1A3AD6FF}"/>
    <dgm:cxn modelId="{1A161A60-83BD-4365-96C1-F462A1A17572}" type="presOf" srcId="{140C2D87-8B8B-4F33-906D-D27559BE221C}" destId="{C457EFD9-6913-4FF2-AD9F-70275EEB91F5}" srcOrd="1" destOrd="0" presId="urn:microsoft.com/office/officeart/2005/8/layout/process1"/>
    <dgm:cxn modelId="{C08CB235-19DF-4A06-B4D5-5C0681C0BC1D}" srcId="{3773E2E6-B01E-478F-9071-381B1B89D49E}" destId="{115638E6-1260-4F87-A029-2B67040C7B79}" srcOrd="0" destOrd="0" parTransId="{4890E84E-D82C-4372-8DAB-90FF9D88E87E}" sibTransId="{7BCBE49A-0FA6-4BF3-902D-39585C6CA40C}"/>
    <dgm:cxn modelId="{275A8591-D737-473A-A992-ACD4F9BD0330}" type="presOf" srcId="{7BCBE49A-0FA6-4BF3-902D-39585C6CA40C}" destId="{3DDC52F2-5007-4EF7-8773-FC5179C4937C}" srcOrd="1" destOrd="0" presId="urn:microsoft.com/office/officeart/2005/8/layout/process1"/>
    <dgm:cxn modelId="{A5FFF8D0-07E9-4655-953F-419B21D31094}" type="presOf" srcId="{AE3B252F-3CF5-41CE-A16B-67204342DCD7}" destId="{08CA83B1-B18B-4C29-BF5B-25E671871F90}" srcOrd="0" destOrd="0" presId="urn:microsoft.com/office/officeart/2005/8/layout/process1"/>
    <dgm:cxn modelId="{F3F6D6F5-5E57-4DCA-8F8C-BD26E286E5D0}" type="presOf" srcId="{7BCBE49A-0FA6-4BF3-902D-39585C6CA40C}" destId="{A97291D2-31A1-4EB7-89EF-B0AC9845A750}" srcOrd="0" destOrd="0" presId="urn:microsoft.com/office/officeart/2005/8/layout/process1"/>
    <dgm:cxn modelId="{8227A3C6-0D30-4C01-BD6B-776F4A6B5F79}" type="presOf" srcId="{746F28BF-51FB-4EB1-AF24-281C06AF3194}" destId="{278F4533-E45D-469D-A86A-4E4E0929D0C8}" srcOrd="0" destOrd="0" presId="urn:microsoft.com/office/officeart/2005/8/layout/process1"/>
    <dgm:cxn modelId="{3A09D7BF-54D4-461F-8492-D022C9C56958}" type="presOf" srcId="{140C2D87-8B8B-4F33-906D-D27559BE221C}" destId="{9A90EE98-4D6B-4A82-A891-D7AC7C9E6D4C}" srcOrd="0" destOrd="0" presId="urn:microsoft.com/office/officeart/2005/8/layout/process1"/>
    <dgm:cxn modelId="{F47D63A7-9AC8-4D9E-B851-5FF5F8587C17}" srcId="{3773E2E6-B01E-478F-9071-381B1B89D49E}" destId="{E6722AC0-3FC2-4134-B795-19EF1033054F}" srcOrd="3" destOrd="0" parTransId="{1002C823-0AAC-481C-83B6-865326AB4F22}" sibTransId="{2B2A0828-0EA7-42FC-98D2-65EF52EC9F04}"/>
    <dgm:cxn modelId="{4BFF3230-5EAE-4895-ABCA-037B9474A58D}" type="presOf" srcId="{115638E6-1260-4F87-A029-2B67040C7B79}" destId="{EB4C73B0-5C63-4258-912F-5A4AD5406E3F}" srcOrd="0" destOrd="0" presId="urn:microsoft.com/office/officeart/2005/8/layout/process1"/>
    <dgm:cxn modelId="{4B982B94-2E16-4383-B706-A0165AD34286}" type="presOf" srcId="{E6722AC0-3FC2-4134-B795-19EF1033054F}" destId="{C8E692C8-EAD3-46B1-B487-96366BB7D583}" srcOrd="0" destOrd="0" presId="urn:microsoft.com/office/officeart/2005/8/layout/process1"/>
    <dgm:cxn modelId="{DBAFED32-0AA8-4B5E-BCC6-13C042265256}" type="presOf" srcId="{C090C658-D1BB-4712-A6B0-D0EB1A3AD6FF}" destId="{E95135F5-4DA2-423E-AF00-B38A03DEFA07}" srcOrd="0" destOrd="0" presId="urn:microsoft.com/office/officeart/2005/8/layout/process1"/>
    <dgm:cxn modelId="{7B3CEC29-19C5-4140-BD7E-18662493322F}" type="presOf" srcId="{C6AC6A0B-5EAB-4DF7-BB70-D5063B62A77E}" destId="{ED6046C2-090F-425A-AC8F-FF9BBACC21C9}" srcOrd="0" destOrd="0" presId="urn:microsoft.com/office/officeart/2005/8/layout/process1"/>
    <dgm:cxn modelId="{6DDBF3D9-8C8C-40B2-8665-61E5A6019BF0}" type="presOf" srcId="{C090C658-D1BB-4712-A6B0-D0EB1A3AD6FF}" destId="{11C850F2-94D2-4708-89B8-248ACC4504CD}" srcOrd="1" destOrd="0" presId="urn:microsoft.com/office/officeart/2005/8/layout/process1"/>
    <dgm:cxn modelId="{4DF687F3-0E1F-42CC-840F-832565018E4D}" type="presParOf" srcId="{47933344-BE61-4526-B883-3B9EFB14D330}" destId="{EB4C73B0-5C63-4258-912F-5A4AD5406E3F}" srcOrd="0" destOrd="0" presId="urn:microsoft.com/office/officeart/2005/8/layout/process1"/>
    <dgm:cxn modelId="{C2AF3848-181D-46A8-B5EA-39B2F9B1077D}" type="presParOf" srcId="{47933344-BE61-4526-B883-3B9EFB14D330}" destId="{A97291D2-31A1-4EB7-89EF-B0AC9845A750}" srcOrd="1" destOrd="0" presId="urn:microsoft.com/office/officeart/2005/8/layout/process1"/>
    <dgm:cxn modelId="{007CF137-307A-4A08-995A-AF0D101D9F5D}" type="presParOf" srcId="{A97291D2-31A1-4EB7-89EF-B0AC9845A750}" destId="{3DDC52F2-5007-4EF7-8773-FC5179C4937C}" srcOrd="0" destOrd="0" presId="urn:microsoft.com/office/officeart/2005/8/layout/process1"/>
    <dgm:cxn modelId="{0F56C588-1CA5-4A02-B8E4-08B8CC7734AD}" type="presParOf" srcId="{47933344-BE61-4526-B883-3B9EFB14D330}" destId="{278F4533-E45D-469D-A86A-4E4E0929D0C8}" srcOrd="2" destOrd="0" presId="urn:microsoft.com/office/officeart/2005/8/layout/process1"/>
    <dgm:cxn modelId="{261AFEA4-873E-476C-9440-EA8931D56374}" type="presParOf" srcId="{47933344-BE61-4526-B883-3B9EFB14D330}" destId="{9A90EE98-4D6B-4A82-A891-D7AC7C9E6D4C}" srcOrd="3" destOrd="0" presId="urn:microsoft.com/office/officeart/2005/8/layout/process1"/>
    <dgm:cxn modelId="{A765C40B-523D-4507-8568-3E69F065BF74}" type="presParOf" srcId="{9A90EE98-4D6B-4A82-A891-D7AC7C9E6D4C}" destId="{C457EFD9-6913-4FF2-AD9F-70275EEB91F5}" srcOrd="0" destOrd="0" presId="urn:microsoft.com/office/officeart/2005/8/layout/process1"/>
    <dgm:cxn modelId="{FA90ABED-9ABB-4D13-AAE6-D6BEB19C467A}" type="presParOf" srcId="{47933344-BE61-4526-B883-3B9EFB14D330}" destId="{08CA83B1-B18B-4C29-BF5B-25E671871F90}" srcOrd="4" destOrd="0" presId="urn:microsoft.com/office/officeart/2005/8/layout/process1"/>
    <dgm:cxn modelId="{5A7841CD-ED06-40F9-B556-D58B2557C9CD}" type="presParOf" srcId="{47933344-BE61-4526-B883-3B9EFB14D330}" destId="{E95135F5-4DA2-423E-AF00-B38A03DEFA07}" srcOrd="5" destOrd="0" presId="urn:microsoft.com/office/officeart/2005/8/layout/process1"/>
    <dgm:cxn modelId="{69442C21-6C66-4700-B595-1C482BC161A3}" type="presParOf" srcId="{E95135F5-4DA2-423E-AF00-B38A03DEFA07}" destId="{11C850F2-94D2-4708-89B8-248ACC4504CD}" srcOrd="0" destOrd="0" presId="urn:microsoft.com/office/officeart/2005/8/layout/process1"/>
    <dgm:cxn modelId="{5C6A5083-3A56-4112-96DC-23283CE6F742}" type="presParOf" srcId="{47933344-BE61-4526-B883-3B9EFB14D330}" destId="{C8E692C8-EAD3-46B1-B487-96366BB7D583}" srcOrd="6" destOrd="0" presId="urn:microsoft.com/office/officeart/2005/8/layout/process1"/>
    <dgm:cxn modelId="{2448D38B-4C3E-4DAB-B898-5D2FEA6EEC83}" type="presParOf" srcId="{47933344-BE61-4526-B883-3B9EFB14D330}" destId="{E00BAE91-3236-4987-B0E4-2C6C97B117C9}" srcOrd="7" destOrd="0" presId="urn:microsoft.com/office/officeart/2005/8/layout/process1"/>
    <dgm:cxn modelId="{2383F6A7-C2A5-4E87-BD64-AFBB5B5428AA}" type="presParOf" srcId="{E00BAE91-3236-4987-B0E4-2C6C97B117C9}" destId="{AF84FE1E-E883-492F-8750-B7A032C0B131}" srcOrd="0" destOrd="0" presId="urn:microsoft.com/office/officeart/2005/8/layout/process1"/>
    <dgm:cxn modelId="{FD486C77-E88C-4FBC-A4CE-86F8BD2773C4}" type="presParOf" srcId="{47933344-BE61-4526-B883-3B9EFB14D330}" destId="{ED6046C2-090F-425A-AC8F-FF9BBACC21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C73B0-5C63-4258-912F-5A4AD5406E3F}">
      <dsp:nvSpPr>
        <dsp:cNvPr id="0" name=""/>
        <dsp:cNvSpPr/>
      </dsp:nvSpPr>
      <dsp:spPr>
        <a:xfrm>
          <a:off x="12706" y="1444603"/>
          <a:ext cx="1260834" cy="756500"/>
        </a:xfrm>
        <a:prstGeom prst="roundRect">
          <a:avLst>
            <a:gd name="adj" fmla="val 10000"/>
          </a:avLst>
        </a:prstGeom>
        <a:solidFill>
          <a:srgbClr val="FDD3D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solidFill>
                <a:schemeClr val="tx1"/>
              </a:solidFill>
            </a:rPr>
            <a:t>Ventrículo Direito</a:t>
          </a:r>
          <a:endParaRPr lang="pt-PT" sz="1500" kern="1200" dirty="0">
            <a:solidFill>
              <a:schemeClr val="tx1"/>
            </a:solidFill>
          </a:endParaRPr>
        </a:p>
      </dsp:txBody>
      <dsp:txXfrm>
        <a:off x="34863" y="1466760"/>
        <a:ext cx="1216520" cy="712186"/>
      </dsp:txXfrm>
    </dsp:sp>
    <dsp:sp modelId="{A97291D2-31A1-4EB7-89EF-B0AC9845A750}">
      <dsp:nvSpPr>
        <dsp:cNvPr id="0" name=""/>
        <dsp:cNvSpPr/>
      </dsp:nvSpPr>
      <dsp:spPr>
        <a:xfrm>
          <a:off x="1398616" y="1666510"/>
          <a:ext cx="265161" cy="312686"/>
        </a:xfrm>
        <a:prstGeom prst="rightArrow">
          <a:avLst>
            <a:gd name="adj1" fmla="val 60000"/>
            <a:gd name="adj2" fmla="val 50000"/>
          </a:avLst>
        </a:prstGeom>
        <a:solidFill>
          <a:srgbClr val="000066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>
        <a:off x="1398616" y="1729047"/>
        <a:ext cx="185613" cy="187612"/>
      </dsp:txXfrm>
    </dsp:sp>
    <dsp:sp modelId="{278F4533-E45D-469D-A86A-4E4E0929D0C8}">
      <dsp:nvSpPr>
        <dsp:cNvPr id="0" name=""/>
        <dsp:cNvSpPr/>
      </dsp:nvSpPr>
      <dsp:spPr>
        <a:xfrm>
          <a:off x="1773845" y="1444603"/>
          <a:ext cx="1260834" cy="756500"/>
        </a:xfrm>
        <a:prstGeom prst="roundRect">
          <a:avLst>
            <a:gd name="adj" fmla="val 10000"/>
          </a:avLst>
        </a:prstGeom>
        <a:solidFill>
          <a:srgbClr val="FB859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Artéria Pulmonar</a:t>
          </a:r>
          <a:endParaRPr lang="pt-PT" sz="1500" kern="1200" dirty="0"/>
        </a:p>
      </dsp:txBody>
      <dsp:txXfrm>
        <a:off x="1796002" y="1466760"/>
        <a:ext cx="1216520" cy="712186"/>
      </dsp:txXfrm>
    </dsp:sp>
    <dsp:sp modelId="{9A90EE98-4D6B-4A82-A891-D7AC7C9E6D4C}">
      <dsp:nvSpPr>
        <dsp:cNvPr id="0" name=""/>
        <dsp:cNvSpPr/>
      </dsp:nvSpPr>
      <dsp:spPr>
        <a:xfrm rot="21531504">
          <a:off x="3160667" y="1648774"/>
          <a:ext cx="267202" cy="312686"/>
        </a:xfrm>
        <a:prstGeom prst="rightArrow">
          <a:avLst>
            <a:gd name="adj1" fmla="val 60000"/>
            <a:gd name="adj2" fmla="val 50000"/>
          </a:avLst>
        </a:prstGeom>
        <a:solidFill>
          <a:srgbClr val="000066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>
        <a:off x="3160675" y="1712110"/>
        <a:ext cx="187041" cy="187612"/>
      </dsp:txXfrm>
    </dsp:sp>
    <dsp:sp modelId="{08CA83B1-B18B-4C29-BF5B-25E671871F90}">
      <dsp:nvSpPr>
        <dsp:cNvPr id="0" name=""/>
        <dsp:cNvSpPr/>
      </dsp:nvSpPr>
      <dsp:spPr>
        <a:xfrm>
          <a:off x="3538735" y="1409433"/>
          <a:ext cx="1260834" cy="756500"/>
        </a:xfrm>
        <a:prstGeom prst="roundRect">
          <a:avLst>
            <a:gd name="adj" fmla="val 10000"/>
          </a:avLst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Capilares dos Pulmões</a:t>
          </a:r>
          <a:endParaRPr lang="pt-PT" sz="1500" kern="1200" dirty="0"/>
        </a:p>
      </dsp:txBody>
      <dsp:txXfrm>
        <a:off x="3560892" y="1431590"/>
        <a:ext cx="1216520" cy="712186"/>
      </dsp:txXfrm>
    </dsp:sp>
    <dsp:sp modelId="{E95135F5-4DA2-423E-AF00-B38A03DEFA07}">
      <dsp:nvSpPr>
        <dsp:cNvPr id="0" name=""/>
        <dsp:cNvSpPr/>
      </dsp:nvSpPr>
      <dsp:spPr>
        <a:xfrm rot="28770">
          <a:off x="4924566" y="1638771"/>
          <a:ext cx="265010" cy="31268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>
        <a:off x="4924567" y="1700975"/>
        <a:ext cx="185507" cy="187612"/>
      </dsp:txXfrm>
    </dsp:sp>
    <dsp:sp modelId="{C8E692C8-EAD3-46B1-B487-96366BB7D583}">
      <dsp:nvSpPr>
        <dsp:cNvPr id="0" name=""/>
        <dsp:cNvSpPr/>
      </dsp:nvSpPr>
      <dsp:spPr>
        <a:xfrm>
          <a:off x="5299572" y="1424170"/>
          <a:ext cx="1260834" cy="756500"/>
        </a:xfrm>
        <a:prstGeom prst="roundRect">
          <a:avLst>
            <a:gd name="adj" fmla="val 10000"/>
          </a:avLst>
        </a:prstGeom>
        <a:solidFill>
          <a:schemeClr val="accent2">
            <a:hueOff val="8903710"/>
            <a:satOff val="-58291"/>
            <a:lumOff val="127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Veias Pulmonares</a:t>
          </a:r>
          <a:endParaRPr lang="pt-PT" sz="1500" kern="1200" dirty="0"/>
        </a:p>
      </dsp:txBody>
      <dsp:txXfrm>
        <a:off x="5321729" y="1446327"/>
        <a:ext cx="1216520" cy="712186"/>
      </dsp:txXfrm>
    </dsp:sp>
    <dsp:sp modelId="{E00BAE91-3236-4987-B0E4-2C6C97B117C9}">
      <dsp:nvSpPr>
        <dsp:cNvPr id="0" name=""/>
        <dsp:cNvSpPr/>
      </dsp:nvSpPr>
      <dsp:spPr>
        <a:xfrm>
          <a:off x="6686489" y="1646077"/>
          <a:ext cx="267296" cy="31268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/>
        </a:p>
      </dsp:txBody>
      <dsp:txXfrm>
        <a:off x="6686489" y="1708614"/>
        <a:ext cx="187107" cy="187612"/>
      </dsp:txXfrm>
    </dsp:sp>
    <dsp:sp modelId="{ED6046C2-090F-425A-AC8F-FF9BBACC21C9}">
      <dsp:nvSpPr>
        <dsp:cNvPr id="0" name=""/>
        <dsp:cNvSpPr/>
      </dsp:nvSpPr>
      <dsp:spPr>
        <a:xfrm>
          <a:off x="7064740" y="1424170"/>
          <a:ext cx="1260834" cy="756500"/>
        </a:xfrm>
        <a:prstGeom prst="roundRect">
          <a:avLst>
            <a:gd name="adj" fmla="val 10000"/>
          </a:avLst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Aurícula Esquerda</a:t>
          </a:r>
          <a:endParaRPr lang="pt-PT" sz="1500" kern="1200" dirty="0"/>
        </a:p>
      </dsp:txBody>
      <dsp:txXfrm>
        <a:off x="7086897" y="1446327"/>
        <a:ext cx="1216520" cy="7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C73B0-5C63-4258-912F-5A4AD5406E3F}">
      <dsp:nvSpPr>
        <dsp:cNvPr id="0" name=""/>
        <dsp:cNvSpPr/>
      </dsp:nvSpPr>
      <dsp:spPr>
        <a:xfrm>
          <a:off x="4067" y="1468149"/>
          <a:ext cx="1260834" cy="1173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Ventrículo Esquerda</a:t>
          </a:r>
          <a:endParaRPr lang="pt-PT" sz="1800" kern="1200" dirty="0"/>
        </a:p>
      </dsp:txBody>
      <dsp:txXfrm>
        <a:off x="38428" y="1502510"/>
        <a:ext cx="1192112" cy="1104445"/>
      </dsp:txXfrm>
    </dsp:sp>
    <dsp:sp modelId="{A97291D2-31A1-4EB7-89EF-B0AC9845A750}">
      <dsp:nvSpPr>
        <dsp:cNvPr id="0" name=""/>
        <dsp:cNvSpPr/>
      </dsp:nvSpPr>
      <dsp:spPr>
        <a:xfrm>
          <a:off x="1390985" y="1898390"/>
          <a:ext cx="267296" cy="31268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1390985" y="1960927"/>
        <a:ext cx="187107" cy="187612"/>
      </dsp:txXfrm>
    </dsp:sp>
    <dsp:sp modelId="{278F4533-E45D-469D-A86A-4E4E0929D0C8}">
      <dsp:nvSpPr>
        <dsp:cNvPr id="0" name=""/>
        <dsp:cNvSpPr/>
      </dsp:nvSpPr>
      <dsp:spPr>
        <a:xfrm>
          <a:off x="1769235" y="1468149"/>
          <a:ext cx="1260834" cy="1173167"/>
        </a:xfrm>
        <a:prstGeom prst="roundRect">
          <a:avLst>
            <a:gd name="adj" fmla="val 10000"/>
          </a:avLst>
        </a:prstGeom>
        <a:solidFill>
          <a:schemeClr val="accent2">
            <a:hueOff val="2967903"/>
            <a:satOff val="-19430"/>
            <a:lumOff val="42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Artéria Aorta</a:t>
          </a:r>
          <a:endParaRPr lang="pt-PT" sz="1800" kern="1200" dirty="0"/>
        </a:p>
      </dsp:txBody>
      <dsp:txXfrm>
        <a:off x="1803596" y="1502510"/>
        <a:ext cx="1192112" cy="1104445"/>
      </dsp:txXfrm>
    </dsp:sp>
    <dsp:sp modelId="{9A90EE98-4D6B-4A82-A891-D7AC7C9E6D4C}">
      <dsp:nvSpPr>
        <dsp:cNvPr id="0" name=""/>
        <dsp:cNvSpPr/>
      </dsp:nvSpPr>
      <dsp:spPr>
        <a:xfrm>
          <a:off x="3156153" y="1898390"/>
          <a:ext cx="267296" cy="31268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3156153" y="1960927"/>
        <a:ext cx="187107" cy="187612"/>
      </dsp:txXfrm>
    </dsp:sp>
    <dsp:sp modelId="{08CA83B1-B18B-4C29-BF5B-25E671871F90}">
      <dsp:nvSpPr>
        <dsp:cNvPr id="0" name=""/>
        <dsp:cNvSpPr/>
      </dsp:nvSpPr>
      <dsp:spPr>
        <a:xfrm>
          <a:off x="3534403" y="1468149"/>
          <a:ext cx="1260834" cy="1173167"/>
        </a:xfrm>
        <a:prstGeom prst="roundRect">
          <a:avLst>
            <a:gd name="adj" fmla="val 10000"/>
          </a:avLst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Capilares </a:t>
          </a:r>
          <a:r>
            <a:rPr lang="pt-PT" sz="1800" kern="1200" smtClean="0"/>
            <a:t>dos órgãoso</a:t>
          </a:r>
          <a:endParaRPr lang="pt-PT" sz="1800" kern="1200" dirty="0"/>
        </a:p>
      </dsp:txBody>
      <dsp:txXfrm>
        <a:off x="3568764" y="1502510"/>
        <a:ext cx="1192112" cy="1104445"/>
      </dsp:txXfrm>
    </dsp:sp>
    <dsp:sp modelId="{E95135F5-4DA2-423E-AF00-B38A03DEFA07}">
      <dsp:nvSpPr>
        <dsp:cNvPr id="0" name=""/>
        <dsp:cNvSpPr/>
      </dsp:nvSpPr>
      <dsp:spPr>
        <a:xfrm>
          <a:off x="4921321" y="1898390"/>
          <a:ext cx="267296" cy="312686"/>
        </a:xfrm>
        <a:prstGeom prst="rightArrow">
          <a:avLst>
            <a:gd name="adj1" fmla="val 60000"/>
            <a:gd name="adj2" fmla="val 50000"/>
          </a:avLst>
        </a:prstGeom>
        <a:solidFill>
          <a:srgbClr val="000066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4921321" y="1960927"/>
        <a:ext cx="187107" cy="187612"/>
      </dsp:txXfrm>
    </dsp:sp>
    <dsp:sp modelId="{C8E692C8-EAD3-46B1-B487-96366BB7D583}">
      <dsp:nvSpPr>
        <dsp:cNvPr id="0" name=""/>
        <dsp:cNvSpPr/>
      </dsp:nvSpPr>
      <dsp:spPr>
        <a:xfrm>
          <a:off x="5299572" y="1468149"/>
          <a:ext cx="1260834" cy="1173167"/>
        </a:xfrm>
        <a:prstGeom prst="roundRect">
          <a:avLst>
            <a:gd name="adj" fmla="val 10000"/>
          </a:avLst>
        </a:prstGeom>
        <a:solidFill>
          <a:schemeClr val="accent2">
            <a:hueOff val="8903710"/>
            <a:satOff val="-58291"/>
            <a:lumOff val="127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Veias cavas superior e inferior</a:t>
          </a:r>
          <a:endParaRPr lang="pt-PT" sz="1800" kern="1200" dirty="0"/>
        </a:p>
      </dsp:txBody>
      <dsp:txXfrm>
        <a:off x="5333933" y="1502510"/>
        <a:ext cx="1192112" cy="1104445"/>
      </dsp:txXfrm>
    </dsp:sp>
    <dsp:sp modelId="{E00BAE91-3236-4987-B0E4-2C6C97B117C9}">
      <dsp:nvSpPr>
        <dsp:cNvPr id="0" name=""/>
        <dsp:cNvSpPr/>
      </dsp:nvSpPr>
      <dsp:spPr>
        <a:xfrm>
          <a:off x="6686489" y="1898390"/>
          <a:ext cx="267296" cy="312686"/>
        </a:xfrm>
        <a:prstGeom prst="rightArrow">
          <a:avLst>
            <a:gd name="adj1" fmla="val 60000"/>
            <a:gd name="adj2" fmla="val 50000"/>
          </a:avLst>
        </a:prstGeom>
        <a:solidFill>
          <a:srgbClr val="000066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6686489" y="1960927"/>
        <a:ext cx="187107" cy="187612"/>
      </dsp:txXfrm>
    </dsp:sp>
    <dsp:sp modelId="{ED6046C2-090F-425A-AC8F-FF9BBACC21C9}">
      <dsp:nvSpPr>
        <dsp:cNvPr id="0" name=""/>
        <dsp:cNvSpPr/>
      </dsp:nvSpPr>
      <dsp:spPr>
        <a:xfrm>
          <a:off x="7064740" y="1468149"/>
          <a:ext cx="1260834" cy="1173167"/>
        </a:xfrm>
        <a:prstGeom prst="roundRect">
          <a:avLst>
            <a:gd name="adj" fmla="val 10000"/>
          </a:avLst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Aurícula Direita</a:t>
          </a:r>
          <a:endParaRPr lang="pt-PT" sz="1800" kern="1200" dirty="0"/>
        </a:p>
      </dsp:txBody>
      <dsp:txXfrm>
        <a:off x="7099101" y="1502510"/>
        <a:ext cx="1192112" cy="110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BCCD90-4D75-4AED-8CE5-402D32ECAAF0}" type="datetimeFigureOut">
              <a:rPr lang="pt-PT"/>
              <a:pPr>
                <a:defRPr/>
              </a:pPr>
              <a:t>13-03-2012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853A55-A3B9-49F8-B410-F2AD605CF6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6607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ângu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ângulo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ângulo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xão recta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xão recta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exão recta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exão recta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22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24C0-436C-4161-9502-BEE8C028F947}" type="datetimeFigureOut">
              <a:rPr lang="pt-PT"/>
              <a:pPr>
                <a:defRPr/>
              </a:pPr>
              <a:t>13-03-2012</a:t>
            </a:fld>
            <a:endParaRPr lang="pt-PT"/>
          </a:p>
        </p:txBody>
      </p:sp>
      <p:sp>
        <p:nvSpPr>
          <p:cNvPr id="23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4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146B-1B97-48F0-B4DA-C1AE544175F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45F52-59DF-4D2D-B83F-A0997BD390F1}" type="datetimeFigureOut">
              <a:rPr lang="pt-PT"/>
              <a:pPr>
                <a:defRPr/>
              </a:pPr>
              <a:t>13-03-2012</a:t>
            </a:fld>
            <a:endParaRPr lang="pt-PT"/>
          </a:p>
        </p:txBody>
      </p:sp>
      <p:sp>
        <p:nvSpPr>
          <p:cNvPr id="12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5B1A-0749-4496-8686-0BC5D65B439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3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ângu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ângu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ângu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exão recta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exão recta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xão recta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exão recta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C1F4-7B67-490B-97C8-8E6C657561CA}" type="datetimeFigureOut">
              <a:rPr lang="pt-PT"/>
              <a:pPr>
                <a:defRPr/>
              </a:pPr>
              <a:t>13-03-2012</a:t>
            </a:fld>
            <a:endParaRPr lang="pt-PT"/>
          </a:p>
        </p:txBody>
      </p:sp>
      <p:sp>
        <p:nvSpPr>
          <p:cNvPr id="21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2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6C62-DABA-466C-9671-49FB2E7FF7B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CFDB-6BB9-4E15-AB11-0E0C17BFBB47}" type="datetimeFigureOut">
              <a:rPr lang="pt-PT"/>
              <a:pPr>
                <a:defRPr/>
              </a:pPr>
              <a:t>13-03-2012</a:t>
            </a:fld>
            <a:endParaRPr lang="pt-PT"/>
          </a:p>
        </p:txBody>
      </p:sp>
      <p:sp>
        <p:nvSpPr>
          <p:cNvPr id="10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2D7A-15FF-40C1-9927-53619077ABB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1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exão recta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2" name="Marcador de Posição d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DEE2-C26B-4522-B4FD-D1E2124D65CD}" type="datetimeFigureOut">
              <a:rPr lang="pt-PT"/>
              <a:pPr>
                <a:defRPr/>
              </a:pPr>
              <a:t>13-03-2012</a:t>
            </a:fld>
            <a:endParaRPr lang="pt-PT"/>
          </a:p>
        </p:txBody>
      </p:sp>
      <p:sp>
        <p:nvSpPr>
          <p:cNvPr id="13" name="Marcador de Posição do Número do Diapositivo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D15D-3C73-4CBD-9697-DCC2B5E8E2B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4" name="Marcador de Posição do Rodapé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exão recta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F6A1-8261-4615-A663-79316E91C493}" type="datetimeFigureOut">
              <a:rPr lang="pt-PT"/>
              <a:pPr>
                <a:defRPr/>
              </a:pPr>
              <a:t>13-03-2012</a:t>
            </a:fld>
            <a:endParaRPr lang="pt-PT"/>
          </a:p>
        </p:txBody>
      </p:sp>
      <p:sp>
        <p:nvSpPr>
          <p:cNvPr id="13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FBC3-EC0C-47A6-AB8E-9BA5AD253B3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4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27" name="Marcador de Posição do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24" name="Marcador de Posição da Data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50B02-F680-4F7E-92F0-DBF853EA463B}" type="datetimeFigureOut">
              <a:rPr lang="pt-PT"/>
              <a:pPr>
                <a:defRPr/>
              </a:pPr>
              <a:t>13-03-2012</a:t>
            </a:fld>
            <a:endParaRPr lang="pt-PT"/>
          </a:p>
        </p:txBody>
      </p:sp>
      <p:sp>
        <p:nvSpPr>
          <p:cNvPr id="25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8F903-C552-4B85-9BB9-B72EC436F8E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26" name="Marcador de Posição do Rodapé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08C9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ACDD4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4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ulas%202008-2009\Imagens%20e%20V&#237;deos\V&#237;deos\Sistema%20Circulat&#243;rio\Cora&#231;&#227;o%20transparente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ulas%202008-2009\Imagens%20e%20V&#237;deos\V&#237;deos\Sistema%20Circulat&#243;rio\V&#225;lvulas%20das%20veias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852" y="3068960"/>
            <a:ext cx="76327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Sistema Cardiovascular</a:t>
            </a:r>
            <a:endParaRPr lang="pt-PT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219" name="Subtítulo 2"/>
          <p:cNvSpPr>
            <a:spLocks noGrp="1"/>
          </p:cNvSpPr>
          <p:nvPr>
            <p:ph type="subTitle" idx="1"/>
          </p:nvPr>
        </p:nvSpPr>
        <p:spPr>
          <a:xfrm>
            <a:off x="1907704" y="5013325"/>
            <a:ext cx="6172200" cy="1371600"/>
          </a:xfrm>
        </p:spPr>
        <p:txBody>
          <a:bodyPr/>
          <a:lstStyle/>
          <a:p>
            <a:pPr eaLnBrk="1" hangingPunct="1"/>
            <a:r>
              <a:rPr lang="pt-PT" dirty="0" smtClean="0">
                <a:solidFill>
                  <a:schemeClr val="tx1"/>
                </a:solidFill>
                <a:latin typeface="Comic Sans MS" pitchFamily="66" charset="0"/>
              </a:rPr>
              <a:t>O Organismo Humano em Equilíbrio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805738" y="0"/>
            <a:ext cx="1338262" cy="6884988"/>
            <a:chOff x="4917" y="0"/>
            <a:chExt cx="843" cy="4337"/>
          </a:xfrm>
        </p:grpSpPr>
        <p:pic>
          <p:nvPicPr>
            <p:cNvPr id="6" name="Picture 5" descr="Globulosbrancos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18000"/>
            </a:blip>
            <a:srcRect/>
            <a:stretch>
              <a:fillRect/>
            </a:stretch>
          </p:blipFill>
          <p:spPr bwMode="auto">
            <a:xfrm>
              <a:off x="4921" y="0"/>
              <a:ext cx="839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Imagem_hematologia_doencas"/>
            <p:cNvPicPr>
              <a:picLocks noChangeAspect="1" noChangeArrowheads="1"/>
            </p:cNvPicPr>
            <p:nvPr/>
          </p:nvPicPr>
          <p:blipFill>
            <a:blip r:embed="rId3" cstate="print">
              <a:lum bright="24000" contrast="18000"/>
            </a:blip>
            <a:srcRect/>
            <a:stretch>
              <a:fillRect/>
            </a:stretch>
          </p:blipFill>
          <p:spPr bwMode="auto">
            <a:xfrm>
              <a:off x="4917" y="799"/>
              <a:ext cx="843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Redbloodcells"/>
            <p:cNvPicPr>
              <a:picLocks noChangeAspect="1" noChangeArrowheads="1"/>
            </p:cNvPicPr>
            <p:nvPr/>
          </p:nvPicPr>
          <p:blipFill>
            <a:blip r:embed="rId4" cstate="print">
              <a:lum bright="24000" contrast="18000"/>
            </a:blip>
            <a:srcRect/>
            <a:stretch>
              <a:fillRect/>
            </a:stretch>
          </p:blipFill>
          <p:spPr bwMode="auto">
            <a:xfrm>
              <a:off x="4921" y="1706"/>
              <a:ext cx="839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plaquetas"/>
            <p:cNvPicPr>
              <a:picLocks noChangeAspect="1" noChangeArrowheads="1"/>
            </p:cNvPicPr>
            <p:nvPr/>
          </p:nvPicPr>
          <p:blipFill>
            <a:blip r:embed="rId5" cstate="print">
              <a:lum bright="24000" contrast="18000"/>
            </a:blip>
            <a:srcRect/>
            <a:stretch>
              <a:fillRect/>
            </a:stretch>
          </p:blipFill>
          <p:spPr bwMode="auto">
            <a:xfrm>
              <a:off x="4921" y="2614"/>
              <a:ext cx="839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globulo_blanco"/>
            <p:cNvPicPr>
              <a:picLocks noChangeAspect="1" noChangeArrowheads="1"/>
            </p:cNvPicPr>
            <p:nvPr/>
          </p:nvPicPr>
          <p:blipFill>
            <a:blip r:embed="rId6" cstate="print">
              <a:lum bright="24000" contrast="18000"/>
            </a:blip>
            <a:srcRect/>
            <a:stretch>
              <a:fillRect/>
            </a:stretch>
          </p:blipFill>
          <p:spPr bwMode="auto">
            <a:xfrm>
              <a:off x="4921" y="3439"/>
              <a:ext cx="839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55611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>
                <a:latin typeface="Comic Sans MS" pitchFamily="66" charset="0"/>
              </a:rPr>
              <a:t>A fábrica das células sanguíneas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627313" y="836613"/>
            <a:ext cx="6265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Comic Sans MS" pitchFamily="66" charset="0"/>
              </a:rPr>
              <a:t>A </a:t>
            </a:r>
            <a:r>
              <a:rPr lang="pt-BR" sz="1600" b="1" dirty="0">
                <a:latin typeface="Comic Sans MS" pitchFamily="66" charset="0"/>
              </a:rPr>
              <a:t>medula óssea</a:t>
            </a:r>
            <a:r>
              <a:rPr lang="pt-BR" sz="1600" dirty="0">
                <a:latin typeface="Comic Sans MS" pitchFamily="66" charset="0"/>
              </a:rPr>
              <a:t> é o material encontrado no interior dos ossos, tendo a função de produzir os três tipos de células sanguíneas: hemácias, leucócitos e as plaquetas. Os ossos chatos, como as vértebras, são </a:t>
            </a:r>
            <a:r>
              <a:rPr lang="pt-BR" sz="1600" dirty="0" smtClean="0">
                <a:latin typeface="Comic Sans MS" pitchFamily="66" charset="0"/>
              </a:rPr>
              <a:t>os principais </a:t>
            </a:r>
            <a:r>
              <a:rPr lang="pt-BR" sz="1600" dirty="0">
                <a:latin typeface="Comic Sans MS" pitchFamily="66" charset="0"/>
              </a:rPr>
              <a:t>responsáveis por isso De lá alcançam a circulação e atingindo todo o corpo, inclusive os próprios ossos. </a:t>
            </a:r>
          </a:p>
          <a:p>
            <a:endParaRPr lang="pt-BR" sz="1600" dirty="0">
              <a:latin typeface="Comic Sans MS" pitchFamily="66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11560" y="1124744"/>
            <a:ext cx="7631112" cy="5329237"/>
            <a:chOff x="611188" y="1341438"/>
            <a:chExt cx="7631112" cy="5329237"/>
          </a:xfrm>
        </p:grpSpPr>
        <p:pic>
          <p:nvPicPr>
            <p:cNvPr id="7" name="Picture 6" descr="Esqueleto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611188" y="1341438"/>
              <a:ext cx="1830387" cy="475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92275" y="2565400"/>
              <a:ext cx="3097213" cy="4105275"/>
              <a:chOff x="1066" y="1616"/>
              <a:chExt cx="1951" cy="2586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1701" y="1616"/>
                <a:ext cx="1316" cy="2586"/>
                <a:chOff x="3696" y="1661"/>
                <a:chExt cx="1316" cy="2586"/>
              </a:xfrm>
            </p:grpSpPr>
            <p:pic>
              <p:nvPicPr>
                <p:cNvPr id="17" name="Picture 7" descr="Oss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3169" y="2325"/>
                  <a:ext cx="2400" cy="12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 rot="-5400000">
                  <a:off x="3061" y="2296"/>
                  <a:ext cx="2586" cy="131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</p:grp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066" y="2523"/>
                <a:ext cx="136" cy="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066" y="2795"/>
                <a:ext cx="635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1066" y="1616"/>
                <a:ext cx="635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348037" y="2997200"/>
              <a:ext cx="4894261" cy="3065463"/>
              <a:chOff x="2109" y="1888"/>
              <a:chExt cx="3083" cy="1931"/>
            </a:xfrm>
          </p:grpSpPr>
          <p:pic>
            <p:nvPicPr>
              <p:cNvPr id="10" name="Picture 17" descr="medula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24000"/>
              </a:blip>
              <a:srcRect l="40364" t="2277"/>
              <a:stretch>
                <a:fillRect/>
              </a:stretch>
            </p:blipFill>
            <p:spPr bwMode="auto">
              <a:xfrm>
                <a:off x="3651" y="1888"/>
                <a:ext cx="1541" cy="1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2109" y="2886"/>
                <a:ext cx="1542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>
                <a:off x="2109" y="2704"/>
                <a:ext cx="1542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Transporte de O</a:t>
            </a:r>
            <a:r>
              <a:rPr lang="pt-PT" sz="1800" baseline="-25000" dirty="0" smtClean="0">
                <a:latin typeface="Comic Sans MS" pitchFamily="66" charset="0"/>
              </a:rPr>
              <a:t>2</a:t>
            </a:r>
            <a:r>
              <a:rPr lang="pt-PT" sz="1800" dirty="0" smtClean="0">
                <a:latin typeface="Comic Sans MS" pitchFamily="66" charset="0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Transporte de nutrientes;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Transporte de produtos de excreção;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Transporte de hormonas;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Imunidade (Defesa do organismo contra agentes estranhos);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Coagulação;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Regulação da temperatura corporal.</a:t>
            </a:r>
            <a:endParaRPr lang="pt-PT" sz="1800" dirty="0">
              <a:latin typeface="Comic Sans MS" pitchFamily="66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404664"/>
            <a:ext cx="3168352" cy="580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Funções do Sangue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1810544" cy="580926"/>
          </a:xfrm>
          <a:solidFill>
            <a:srgbClr val="CCFF99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dirty="0" err="1" smtClean="0">
                <a:latin typeface="Comic Sans MS" pitchFamily="66" charset="0"/>
              </a:rPr>
              <a:t>Linfa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31746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21087"/>
          </a:xfrm>
        </p:spPr>
        <p:txBody>
          <a:bodyPr/>
          <a:lstStyle/>
          <a:p>
            <a:pPr lvl="0" eaLnBrk="1" hangingPunct="1">
              <a:defRPr/>
            </a:pPr>
            <a:r>
              <a:rPr lang="pt-PT" sz="1600" dirty="0" smtClean="0">
                <a:latin typeface="Comic Sans MS" pitchFamily="66" charset="0"/>
              </a:rPr>
              <a:t>Linfa é outro fluído interno constituido por plasma e pelos glóbulos brancos que atravessam as paredes dos capilares sanguíneos para os espaços intersticiais. </a:t>
            </a:r>
          </a:p>
          <a:p>
            <a:pPr lvl="0" eaLnBrk="1" hangingPunct="1"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lvl="0" eaLnBrk="1" hangingPunct="1">
              <a:defRPr/>
            </a:pPr>
            <a:r>
              <a:rPr lang="pt-PT" sz="1600" dirty="0" smtClean="0">
                <a:latin typeface="Comic Sans MS" pitchFamily="66" charset="0"/>
              </a:rPr>
              <a:t>A linfa encontra-se em contacto directo com as células, pelo que permite a troca de materiais indispensáveis a estas.</a:t>
            </a:r>
          </a:p>
          <a:p>
            <a:pPr lvl="0" eaLnBrk="1" hangingPunct="1"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lvl="0" eaLnBrk="1" hangingPunct="1">
              <a:defRPr/>
            </a:pPr>
            <a:r>
              <a:rPr lang="pt-PT" sz="1600" dirty="0" smtClean="0">
                <a:latin typeface="Comic Sans MS" pitchFamily="66" charset="0"/>
              </a:rPr>
              <a:t>É depois recolhida pelos capilares linfáticos.</a:t>
            </a:r>
          </a:p>
          <a:p>
            <a:pPr lvl="0" eaLnBrk="1" hangingPunct="1"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lvl="0" eaLnBrk="1" hangingPunct="1">
              <a:defRPr/>
            </a:pPr>
            <a:r>
              <a:rPr lang="pt-PT" sz="1600" dirty="0" smtClean="0">
                <a:latin typeface="Comic Sans MS" pitchFamily="66" charset="0"/>
              </a:rPr>
              <a:t>Os capilares linfáticos reúnem-se em vasos de maior calibre que devolvem a linfa à circulação sanguínea.</a:t>
            </a:r>
          </a:p>
          <a:p>
            <a:pPr algn="just" eaLnBrk="1" hangingPunct="1"/>
            <a:endParaRPr lang="pt-PT" sz="1600" dirty="0" smtClean="0">
              <a:latin typeface="Comic Sans MS" pitchFamily="66" charset="0"/>
            </a:endParaRP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 bwMode="auto">
          <a:xfrm>
            <a:off x="488776" y="3429000"/>
            <a:ext cx="7467600" cy="24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pt-P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latin typeface="+mj-lt"/>
              </a:rPr>
              <a:t>Linfa</a:t>
            </a:r>
            <a:endParaRPr lang="pt-PT" dirty="0">
              <a:latin typeface="+mj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467600" cy="197281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600" dirty="0" smtClean="0">
                <a:latin typeface="Comic Sans MS" pitchFamily="66" charset="0"/>
              </a:rPr>
              <a:t>A </a:t>
            </a:r>
            <a:r>
              <a:rPr lang="pt-PT" sz="1600" dirty="0" err="1" smtClean="0">
                <a:latin typeface="Comic Sans MS" pitchFamily="66" charset="0"/>
              </a:rPr>
              <a:t>linfa</a:t>
            </a:r>
            <a:r>
              <a:rPr lang="pt-PT" sz="1600" dirty="0" smtClean="0">
                <a:latin typeface="Comic Sans MS" pitchFamily="66" charset="0"/>
              </a:rPr>
              <a:t> representa assim um meio intermédio entre o sangue e as células.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b="1" dirty="0" err="1" smtClean="0">
                <a:latin typeface="Comic Sans MS" pitchFamily="66" charset="0"/>
              </a:rPr>
              <a:t>Linfa</a:t>
            </a:r>
            <a:r>
              <a:rPr lang="pt-PT" sz="1600" b="1" dirty="0" smtClean="0">
                <a:latin typeface="Comic Sans MS" pitchFamily="66" charset="0"/>
              </a:rPr>
              <a:t> intersticial </a:t>
            </a:r>
            <a:r>
              <a:rPr lang="pt-PT" sz="1600" dirty="0" smtClean="0">
                <a:latin typeface="Comic Sans MS" pitchFamily="66" charset="0"/>
              </a:rPr>
              <a:t>– fluido que se encontra nos tecidos, entre as células.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b="1" dirty="0" err="1" smtClean="0">
                <a:latin typeface="Comic Sans MS" pitchFamily="66" charset="0"/>
              </a:rPr>
              <a:t>Linfa</a:t>
            </a:r>
            <a:r>
              <a:rPr lang="pt-PT" sz="1600" b="1" dirty="0" smtClean="0">
                <a:latin typeface="Comic Sans MS" pitchFamily="66" charset="0"/>
              </a:rPr>
              <a:t> circulante </a:t>
            </a:r>
            <a:r>
              <a:rPr lang="pt-PT" sz="1600" dirty="0" smtClean="0">
                <a:latin typeface="Comic Sans MS" pitchFamily="66" charset="0"/>
              </a:rPr>
              <a:t>– fluido que circula no interior dos vasos linfáticos.</a:t>
            </a:r>
            <a:endParaRPr lang="pt-PT" sz="1600" dirty="0">
              <a:latin typeface="Comic Sans MS" pitchFamily="66" charset="0"/>
            </a:endParaRPr>
          </a:p>
        </p:txBody>
      </p:sp>
      <p:pic>
        <p:nvPicPr>
          <p:cNvPr id="33795" name="Picture 2" descr="http://www.netxplica.com/graficos/s.circulatorio/formacao.linfa.final.po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89040"/>
            <a:ext cx="5019288" cy="283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aixaDeTexto 4"/>
          <p:cNvSpPr txBox="1">
            <a:spLocks noChangeArrowheads="1"/>
          </p:cNvSpPr>
          <p:nvPr/>
        </p:nvSpPr>
        <p:spPr bwMode="auto">
          <a:xfrm>
            <a:off x="5508104" y="4005064"/>
            <a:ext cx="23059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Capilar Sanguíneo;</a:t>
            </a:r>
          </a:p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Plaquetas;</a:t>
            </a:r>
          </a:p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Eritrócitos;</a:t>
            </a:r>
          </a:p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Leucócitos;</a:t>
            </a:r>
          </a:p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Plasma;</a:t>
            </a:r>
          </a:p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Células;</a:t>
            </a:r>
          </a:p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Linfa intersticial;</a:t>
            </a:r>
          </a:p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Capilar linfático;</a:t>
            </a:r>
          </a:p>
          <a:p>
            <a:pPr marL="342900" indent="-342900">
              <a:buFont typeface="Century Schoolbook" pitchFamily="18" charset="0"/>
              <a:buAutoNum type="arabicPeriod"/>
            </a:pPr>
            <a:r>
              <a:rPr lang="pt-PT" sz="1400" dirty="0">
                <a:latin typeface="Comic Sans MS" pitchFamily="66" charset="0"/>
              </a:rPr>
              <a:t>Linfa circulante.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836712"/>
            <a:ext cx="1810544" cy="580926"/>
          </a:xfrm>
          <a:prstGeom prst="rect">
            <a:avLst/>
          </a:prstGeom>
          <a:solidFill>
            <a:srgbClr val="CCFF99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Linfa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/>
          <a:lstStyle/>
          <a:p>
            <a:r>
              <a:rPr lang="pt-PT" sz="1600" dirty="0" smtClean="0">
                <a:latin typeface="Comic Sans MS" pitchFamily="66" charset="0"/>
              </a:rPr>
              <a:t>Imunidade (contém leucócitos e anticorpos)</a:t>
            </a:r>
          </a:p>
          <a:p>
            <a:endParaRPr lang="pt-PT" sz="1600" dirty="0" smtClean="0">
              <a:latin typeface="Comic Sans MS" pitchFamily="66" charset="0"/>
            </a:endParaRPr>
          </a:p>
          <a:p>
            <a:r>
              <a:rPr lang="pt-PT" sz="1600" dirty="0" smtClean="0">
                <a:latin typeface="Comic Sans MS" pitchFamily="66" charset="0"/>
              </a:rPr>
              <a:t>Transporte de substâncias (como água, algumas proteínas e ácidos gordos)</a:t>
            </a:r>
          </a:p>
          <a:p>
            <a:endParaRPr lang="pt-PT" sz="1600" dirty="0" smtClean="0">
              <a:latin typeface="Comic Sans MS" pitchFamily="66" charset="0"/>
            </a:endParaRPr>
          </a:p>
          <a:p>
            <a:r>
              <a:rPr lang="pt-PT" sz="1600" dirty="0" smtClean="0">
                <a:latin typeface="Comic Sans MS" pitchFamily="66" charset="0"/>
              </a:rPr>
              <a:t>Regulação do meio interno (remoção da água em excesso e proteínas existentes no fluído intersticial que rodeia as células)</a:t>
            </a:r>
            <a:endParaRPr lang="pt-PT" sz="1600" dirty="0">
              <a:latin typeface="Comic Sans MS" pitchFamily="66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836712"/>
            <a:ext cx="3682752" cy="580926"/>
          </a:xfrm>
          <a:prstGeom prst="rect">
            <a:avLst/>
          </a:prstGeom>
          <a:solidFill>
            <a:srgbClr val="CCFF99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Funções da Linfa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672408" cy="58092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latin typeface="Comic Sans MS" pitchFamily="66" charset="0"/>
              </a:rPr>
              <a:t>Vasos Sanguíneos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1438" y="1600200"/>
            <a:ext cx="4428554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b="1" dirty="0" smtClean="0">
                <a:latin typeface="Comic Sans MS" pitchFamily="66" charset="0"/>
              </a:rPr>
              <a:t>Artérias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Paredes espessas;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Várias camadas de células;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Elásticas;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Células musculares;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Transportam o sangue, sob pressão, do coração para todo o corpo.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b="1" dirty="0" err="1" smtClean="0">
                <a:latin typeface="Comic Sans MS" pitchFamily="66" charset="0"/>
              </a:rPr>
              <a:t>Arteríolas</a:t>
            </a:r>
            <a:endParaRPr lang="pt-PT" sz="1800" b="1" dirty="0" smtClean="0">
              <a:latin typeface="Comic Sans MS" pitchFamily="66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Menores dimensões que as artérias;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São ramificações das artérias</a:t>
            </a:r>
            <a:r>
              <a:rPr lang="pt-PT" sz="1800" dirty="0" smtClean="0">
                <a:latin typeface="Comic Sans MS" pitchFamily="66" charset="0"/>
              </a:rPr>
              <a:t>.</a:t>
            </a:r>
            <a:endParaRPr lang="pt-PT" sz="1800" dirty="0">
              <a:latin typeface="Comic Sans MS" pitchFamily="66" charset="0"/>
            </a:endParaRPr>
          </a:p>
        </p:txBody>
      </p:sp>
      <p:pic>
        <p:nvPicPr>
          <p:cNvPr id="15362" name="Picture 2" descr="http://www.ama-lingua.com/../../imagens/arter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2705100" cy="2057401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64088" y="3212976"/>
            <a:ext cx="2476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4114800" cy="3743870"/>
          </a:xfrm>
        </p:spPr>
        <p:txBody>
          <a:bodyPr/>
          <a:lstStyle/>
          <a:p>
            <a:pPr eaLnBrk="1" hangingPunct="1"/>
            <a:r>
              <a:rPr lang="pt-PT" sz="1800" b="1" dirty="0" smtClean="0">
                <a:latin typeface="Comic Sans MS" pitchFamily="66" charset="0"/>
              </a:rPr>
              <a:t>Capilares</a:t>
            </a:r>
          </a:p>
          <a:p>
            <a:pPr lvl="1" eaLnBrk="1" hangingPunct="1"/>
            <a:r>
              <a:rPr lang="pt-PT" sz="1600" dirty="0" smtClean="0">
                <a:latin typeface="Comic Sans MS" pitchFamily="66" charset="0"/>
              </a:rPr>
              <a:t>Vasos muito finos;</a:t>
            </a:r>
          </a:p>
          <a:p>
            <a:pPr lvl="1" eaLnBrk="1" hangingPunct="1"/>
            <a:r>
              <a:rPr lang="pt-PT" sz="1600" dirty="0" smtClean="0">
                <a:latin typeface="Comic Sans MS" pitchFamily="66" charset="0"/>
              </a:rPr>
              <a:t>Uma só camada de células.</a:t>
            </a:r>
          </a:p>
          <a:p>
            <a:pPr lvl="1" eaLnBrk="1" hangingPunct="1"/>
            <a:r>
              <a:rPr lang="pt-PT" sz="1600" dirty="0" smtClean="0">
                <a:latin typeface="Comic Sans MS" pitchFamily="66" charset="0"/>
              </a:rPr>
              <a:t>Através deles dão-se as trocas com as células;</a:t>
            </a:r>
          </a:p>
          <a:p>
            <a:pPr lvl="2" eaLnBrk="1" hangingPunct="1"/>
            <a:r>
              <a:rPr lang="pt-PT" sz="1400" dirty="0" smtClean="0">
                <a:latin typeface="Comic Sans MS" pitchFamily="66" charset="0"/>
              </a:rPr>
              <a:t>Gasosas;</a:t>
            </a:r>
          </a:p>
          <a:p>
            <a:pPr lvl="2" eaLnBrk="1" hangingPunct="1"/>
            <a:r>
              <a:rPr lang="pt-PT" sz="1400" dirty="0" smtClean="0">
                <a:latin typeface="Comic Sans MS" pitchFamily="66" charset="0"/>
              </a:rPr>
              <a:t>Nutrientes;</a:t>
            </a:r>
          </a:p>
          <a:p>
            <a:pPr lvl="2" eaLnBrk="1" hangingPunct="1"/>
            <a:r>
              <a:rPr lang="pt-PT" sz="1400" dirty="0" smtClean="0">
                <a:latin typeface="Comic Sans MS" pitchFamily="66" charset="0"/>
              </a:rPr>
              <a:t>Hormonas;</a:t>
            </a:r>
          </a:p>
          <a:p>
            <a:pPr lvl="2" eaLnBrk="1" hangingPunct="1"/>
            <a:r>
              <a:rPr lang="pt-PT" sz="1400" dirty="0" smtClean="0">
                <a:latin typeface="Comic Sans MS" pitchFamily="66" charset="0"/>
              </a:rPr>
              <a:t>Células do sistema </a:t>
            </a:r>
            <a:r>
              <a:rPr lang="pt-PT" sz="1400" dirty="0">
                <a:latin typeface="Comic Sans MS" pitchFamily="66" charset="0"/>
              </a:rPr>
              <a:t>i</a:t>
            </a:r>
            <a:r>
              <a:rPr lang="pt-PT" sz="1400" dirty="0" smtClean="0">
                <a:latin typeface="Comic Sans MS" pitchFamily="66" charset="0"/>
              </a:rPr>
              <a:t>munitário.</a:t>
            </a:r>
          </a:p>
          <a:p>
            <a:pPr lvl="2" eaLnBrk="1" hangingPunct="1"/>
            <a:endParaRPr lang="pt-PT" dirty="0" smtClean="0">
              <a:latin typeface="Comic Sans MS" pitchFamily="66" charset="0"/>
            </a:endParaRPr>
          </a:p>
        </p:txBody>
      </p:sp>
      <p:pic>
        <p:nvPicPr>
          <p:cNvPr id="1026" name="Picture 2" descr="http://3.bp.blogspot.com/_d3TiBDNHEzM/RgM0PmobJTI/AAAAAAAAAQI/CsZ4Ik71gII/s400/linfa(1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932040" y="4005064"/>
            <a:ext cx="38100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5536" y="404664"/>
            <a:ext cx="3672408" cy="580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Vasos Sanguíneos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365104"/>
            <a:ext cx="2457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ttp://legacy.owensboro.kctcs.edu/gcaplan/anat2/histology/capillar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92696"/>
            <a:ext cx="4008445" cy="300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829175" cy="3484984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b="1" dirty="0" err="1" smtClean="0">
                <a:latin typeface="Comic Sans MS" pitchFamily="66" charset="0"/>
              </a:rPr>
              <a:t>Vénulas</a:t>
            </a:r>
            <a:endParaRPr lang="pt-PT" sz="1800" b="1" dirty="0" smtClean="0">
              <a:latin typeface="Comic Sans MS" pitchFamily="66" charset="0"/>
            </a:endParaRP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Pequenas dimensões;</a:t>
            </a: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Várias camadas de células;</a:t>
            </a: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Não musculares.</a:t>
            </a: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b="1" dirty="0" smtClean="0">
                <a:latin typeface="Comic Sans MS" pitchFamily="66" charset="0"/>
              </a:rPr>
              <a:t>Veias</a:t>
            </a: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Grande calibre;</a:t>
            </a: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Paredes delgadas;</a:t>
            </a: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São reservatórios de sangue;</a:t>
            </a: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Apresentam válvulas venosa que impedem o refluxo, fazendo com que o fluxo seja apenas num sentido.</a:t>
            </a:r>
          </a:p>
          <a:p>
            <a:pPr marL="640080" lvl="1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t-PT" sz="1800" dirty="0">
              <a:latin typeface="Comic Sans MS" pitchFamily="66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95536" y="404664"/>
            <a:ext cx="3672408" cy="580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Vasos Sanguíneos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2667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ttp://www.harunyahya.com/books/science/blood_heart/images/ve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0688"/>
            <a:ext cx="444546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56207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2400" dirty="0" smtClean="0">
                <a:latin typeface="Comic Sans MS" pitchFamily="66" charset="0"/>
              </a:rPr>
              <a:t>Comparação entre os três tipos de vasos sanguíneos</a:t>
            </a:r>
            <a:endParaRPr lang="pt-PT" sz="2400" dirty="0">
              <a:latin typeface="Comic Sans MS" pitchFamily="66" charset="0"/>
            </a:endParaRPr>
          </a:p>
        </p:txBody>
      </p:sp>
      <p:pic>
        <p:nvPicPr>
          <p:cNvPr id="4" name="Picture 2" descr="http://kvhs.nbed.nb.ca/gallant/biology/blood_vesse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23875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160240" cy="576064"/>
          </a:xfrm>
          <a:solidFill>
            <a:srgbClr val="FFCCFF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dirty="0" smtClean="0">
                <a:latin typeface="Comic Sans MS" pitchFamily="66" charset="0"/>
              </a:rPr>
              <a:t>Coração</a:t>
            </a:r>
            <a:endParaRPr lang="pt-PT" dirty="0">
              <a:latin typeface="Comic Sans MS" pitchFamily="66" charset="0"/>
            </a:endParaRPr>
          </a:p>
        </p:txBody>
      </p:sp>
      <p:pic>
        <p:nvPicPr>
          <p:cNvPr id="10" name="Coração transparent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571625"/>
            <a:ext cx="8143875" cy="458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dirty="0" smtClean="0">
                <a:latin typeface="Comic Sans MS" pitchFamily="66" charset="0"/>
              </a:rPr>
              <a:t>Sistema Cardiovascular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00013" y="1600200"/>
            <a:ext cx="5043487" cy="4525963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As nossas células necessitam de: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 smtClean="0">
                <a:latin typeface="Comic Sans MS" pitchFamily="66" charset="0"/>
              </a:rPr>
              <a:t>Obter </a:t>
            </a:r>
            <a:r>
              <a:rPr lang="pt-PT" sz="1800" b="1" dirty="0" smtClean="0">
                <a:latin typeface="Comic Sans MS" pitchFamily="66" charset="0"/>
              </a:rPr>
              <a:t>oxigénio</a:t>
            </a:r>
            <a:r>
              <a:rPr lang="pt-PT" sz="1800" dirty="0" smtClean="0">
                <a:latin typeface="Comic Sans MS" pitchFamily="66" charset="0"/>
              </a:rPr>
              <a:t> e </a:t>
            </a:r>
            <a:r>
              <a:rPr lang="pt-PT" sz="1800" b="1" dirty="0" smtClean="0">
                <a:latin typeface="Comic Sans MS" pitchFamily="66" charset="0"/>
              </a:rPr>
              <a:t>nutrientes</a:t>
            </a:r>
            <a:r>
              <a:rPr lang="pt-PT" sz="1800" dirty="0" smtClean="0">
                <a:latin typeface="Comic Sans MS" pitchFamily="66" charset="0"/>
              </a:rPr>
              <a:t>;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 smtClean="0">
                <a:latin typeface="Comic Sans MS" pitchFamily="66" charset="0"/>
              </a:rPr>
              <a:t>Eliminar </a:t>
            </a:r>
            <a:r>
              <a:rPr lang="pt-PT" sz="1800" b="1" dirty="0" smtClean="0">
                <a:latin typeface="Comic Sans MS" pitchFamily="66" charset="0"/>
              </a:rPr>
              <a:t>dióxido de carbono </a:t>
            </a:r>
            <a:r>
              <a:rPr lang="pt-PT" sz="1800" dirty="0" smtClean="0">
                <a:latin typeface="Comic Sans MS" pitchFamily="66" charset="0"/>
              </a:rPr>
              <a:t>e </a:t>
            </a:r>
            <a:r>
              <a:rPr lang="pt-PT" sz="1800" b="1" dirty="0" smtClean="0">
                <a:latin typeface="Comic Sans MS" pitchFamily="66" charset="0"/>
              </a:rPr>
              <a:t>ureia</a:t>
            </a:r>
            <a:r>
              <a:rPr lang="pt-PT" sz="1800" dirty="0" smtClean="0">
                <a:latin typeface="Comic Sans MS" pitchFamily="66" charset="0"/>
              </a:rPr>
              <a:t>, entre outros.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O nosso organismo realiza as trocas de substâncias com o meio </a:t>
            </a:r>
            <a:r>
              <a:rPr lang="pt-PT" sz="1800" dirty="0" err="1" smtClean="0">
                <a:latin typeface="Comic Sans MS" pitchFamily="66" charset="0"/>
              </a:rPr>
              <a:t>extracelular</a:t>
            </a:r>
            <a:r>
              <a:rPr lang="pt-PT" sz="1800" dirty="0" smtClean="0">
                <a:latin typeface="Comic Sans MS" pitchFamily="66" charset="0"/>
              </a:rPr>
              <a:t> através de um sistema baseado na circulação de um fluído: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b="1" dirty="0" smtClean="0">
                <a:latin typeface="Comic Sans MS" pitchFamily="66" charset="0"/>
              </a:rPr>
              <a:t>SANGUE</a:t>
            </a:r>
            <a:endParaRPr lang="pt-PT" sz="1800" b="1" dirty="0">
              <a:latin typeface="Comic Sans MS" pitchFamily="66" charset="0"/>
            </a:endParaRPr>
          </a:p>
        </p:txBody>
      </p:sp>
      <p:pic>
        <p:nvPicPr>
          <p:cNvPr id="5" name="Picture 2" descr="http://kska.org/wp-content/uploads/2008/08/blood-clot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rot="5400000">
            <a:off x="5127063" y="2687919"/>
            <a:ext cx="4056449" cy="304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7829550" cy="50450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600" dirty="0" smtClean="0">
                <a:latin typeface="Comic Sans MS" pitchFamily="66" charset="0"/>
              </a:rPr>
              <a:t>Órgão muscular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400" dirty="0" smtClean="0">
                <a:latin typeface="Comic Sans MS" pitchFamily="66" charset="0"/>
              </a:rPr>
              <a:t>Miocárdio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400" dirty="0" smtClean="0">
                <a:latin typeface="Comic Sans MS" pitchFamily="66" charset="0"/>
              </a:rPr>
              <a:t>Protegido por uma membrana: pericárdio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600" dirty="0" smtClean="0">
                <a:latin typeface="Comic Sans MS" pitchFamily="66" charset="0"/>
              </a:rPr>
              <a:t>Cavidades superiores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Aurículas ou átrios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600" dirty="0" smtClean="0">
                <a:latin typeface="Comic Sans MS" pitchFamily="66" charset="0"/>
              </a:rPr>
              <a:t>Cavidades inferiores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Ventrículos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600" dirty="0" smtClean="0">
                <a:latin typeface="Comic Sans MS" pitchFamily="66" charset="0"/>
              </a:rPr>
              <a:t>Artérias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Aorta – leva sangue arterial para todo o corpo (Grande Circulação)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Pulmonar – leva sangue venoso para os pulmões (Pequena Circulação)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600" dirty="0" smtClean="0">
                <a:latin typeface="Comic Sans MS" pitchFamily="66" charset="0"/>
              </a:rPr>
              <a:t>Veias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Cava superior e inferior – trazem sangue venoso de todo o corpo (Grande Circulação)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Pulmonar – traz sangue arterial ao coração (Pequena Circulação)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600" dirty="0">
              <a:latin typeface="Comic Sans MS" pitchFamily="66" charset="0"/>
            </a:endParaRPr>
          </a:p>
        </p:txBody>
      </p:sp>
      <p:pic>
        <p:nvPicPr>
          <p:cNvPr id="23555" name="Picture 4" descr="He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0050" y="0"/>
            <a:ext cx="4572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548680"/>
            <a:ext cx="2160240" cy="576064"/>
          </a:xfrm>
          <a:prstGeom prst="rect">
            <a:avLst/>
          </a:prstGeom>
          <a:solidFill>
            <a:srgbClr val="FFCCFF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Coração</a:t>
            </a:r>
            <a:endParaRPr kumimoji="0" lang="pt-PT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040560" cy="508918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latin typeface="Comic Sans MS" pitchFamily="66" charset="0"/>
              </a:rPr>
              <a:t>Estrutura interna do Coração</a:t>
            </a:r>
            <a:endParaRPr lang="pt-PT" sz="2800" dirty="0">
              <a:latin typeface="Comic Sans MS" pitchFamily="66" charset="0"/>
            </a:endParaRPr>
          </a:p>
        </p:txBody>
      </p:sp>
      <p:pic>
        <p:nvPicPr>
          <p:cNvPr id="24578" name="Picture 2" descr="http://training.seer.cancer.gov/module_anatomy/images/quiz_dd_heart_structure.jpg"/>
          <p:cNvPicPr>
            <a:picLocks noChangeAspect="1" noChangeArrowheads="1"/>
          </p:cNvPicPr>
          <p:nvPr/>
        </p:nvPicPr>
        <p:blipFill>
          <a:blip r:embed="rId2" cstate="print"/>
          <a:srcRect t="8086"/>
          <a:stretch>
            <a:fillRect/>
          </a:stretch>
        </p:blipFill>
        <p:spPr bwMode="auto">
          <a:xfrm>
            <a:off x="1235546" y="1653307"/>
            <a:ext cx="6000750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ixaDeTexto 4"/>
          <p:cNvSpPr txBox="1">
            <a:spLocks noChangeArrowheads="1"/>
          </p:cNvSpPr>
          <p:nvPr/>
        </p:nvSpPr>
        <p:spPr bwMode="auto">
          <a:xfrm>
            <a:off x="5572125" y="3500438"/>
            <a:ext cx="2643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Aurícula esquerda</a:t>
            </a:r>
          </a:p>
        </p:txBody>
      </p:sp>
      <p:sp>
        <p:nvSpPr>
          <p:cNvPr id="24580" name="CaixaDeTexto 5"/>
          <p:cNvSpPr txBox="1">
            <a:spLocks noChangeArrowheads="1"/>
          </p:cNvSpPr>
          <p:nvPr/>
        </p:nvSpPr>
        <p:spPr bwMode="auto">
          <a:xfrm>
            <a:off x="5745236" y="2701925"/>
            <a:ext cx="2643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Artéria Pulmonar</a:t>
            </a:r>
          </a:p>
        </p:txBody>
      </p:sp>
      <p:sp>
        <p:nvSpPr>
          <p:cNvPr id="24581" name="CaixaDeTexto 6"/>
          <p:cNvSpPr txBox="1">
            <a:spLocks noChangeArrowheads="1"/>
          </p:cNvSpPr>
          <p:nvPr/>
        </p:nvSpPr>
        <p:spPr bwMode="auto">
          <a:xfrm>
            <a:off x="5286375" y="2071688"/>
            <a:ext cx="2643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Artéria Aorta</a:t>
            </a:r>
          </a:p>
        </p:txBody>
      </p:sp>
      <p:sp>
        <p:nvSpPr>
          <p:cNvPr id="24582" name="CaixaDeTexto 7"/>
          <p:cNvSpPr txBox="1">
            <a:spLocks noChangeArrowheads="1"/>
          </p:cNvSpPr>
          <p:nvPr/>
        </p:nvSpPr>
        <p:spPr bwMode="auto">
          <a:xfrm>
            <a:off x="5643563" y="4000500"/>
            <a:ext cx="2643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Válvula bicúspide</a:t>
            </a:r>
          </a:p>
        </p:txBody>
      </p:sp>
      <p:sp>
        <p:nvSpPr>
          <p:cNvPr id="24583" name="CaixaDeTexto 8"/>
          <p:cNvSpPr txBox="1">
            <a:spLocks noChangeArrowheads="1"/>
          </p:cNvSpPr>
          <p:nvPr/>
        </p:nvSpPr>
        <p:spPr bwMode="auto">
          <a:xfrm>
            <a:off x="5715000" y="5000625"/>
            <a:ext cx="2643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Válvulas semilunares</a:t>
            </a:r>
          </a:p>
        </p:txBody>
      </p:sp>
      <p:sp>
        <p:nvSpPr>
          <p:cNvPr id="24584" name="CaixaDeTexto 9"/>
          <p:cNvSpPr txBox="1">
            <a:spLocks noChangeArrowheads="1"/>
          </p:cNvSpPr>
          <p:nvPr/>
        </p:nvSpPr>
        <p:spPr bwMode="auto">
          <a:xfrm>
            <a:off x="5429250" y="5786438"/>
            <a:ext cx="2643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Ventrículo esquerdo</a:t>
            </a:r>
          </a:p>
        </p:txBody>
      </p:sp>
      <p:sp>
        <p:nvSpPr>
          <p:cNvPr id="24585" name="CaixaDeTexto 10"/>
          <p:cNvSpPr txBox="1">
            <a:spLocks noChangeArrowheads="1"/>
          </p:cNvSpPr>
          <p:nvPr/>
        </p:nvSpPr>
        <p:spPr bwMode="auto">
          <a:xfrm>
            <a:off x="930971" y="5214938"/>
            <a:ext cx="21288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Ventrículo direito</a:t>
            </a:r>
          </a:p>
        </p:txBody>
      </p:sp>
      <p:sp>
        <p:nvSpPr>
          <p:cNvPr id="24586" name="CaixaDeTexto 11"/>
          <p:cNvSpPr txBox="1">
            <a:spLocks noChangeArrowheads="1"/>
          </p:cNvSpPr>
          <p:nvPr/>
        </p:nvSpPr>
        <p:spPr bwMode="auto">
          <a:xfrm>
            <a:off x="899592" y="4572000"/>
            <a:ext cx="1912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Válvula Tricúspide</a:t>
            </a:r>
          </a:p>
        </p:txBody>
      </p:sp>
      <p:sp>
        <p:nvSpPr>
          <p:cNvPr id="24587" name="CaixaDeTexto 12"/>
          <p:cNvSpPr txBox="1">
            <a:spLocks noChangeArrowheads="1"/>
          </p:cNvSpPr>
          <p:nvPr/>
        </p:nvSpPr>
        <p:spPr bwMode="auto">
          <a:xfrm>
            <a:off x="929829" y="3857625"/>
            <a:ext cx="18419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Aurícula direita</a:t>
            </a:r>
          </a:p>
        </p:txBody>
      </p:sp>
      <p:sp>
        <p:nvSpPr>
          <p:cNvPr id="24588" name="CaixaDeTexto 13"/>
          <p:cNvSpPr txBox="1">
            <a:spLocks noChangeArrowheads="1"/>
          </p:cNvSpPr>
          <p:nvPr/>
        </p:nvSpPr>
        <p:spPr bwMode="auto">
          <a:xfrm>
            <a:off x="789806" y="2924944"/>
            <a:ext cx="1837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Veia Pulmonar</a:t>
            </a:r>
          </a:p>
        </p:txBody>
      </p:sp>
      <p:sp>
        <p:nvSpPr>
          <p:cNvPr id="24589" name="CaixaDeTexto 14"/>
          <p:cNvSpPr txBox="1">
            <a:spLocks noChangeArrowheads="1"/>
          </p:cNvSpPr>
          <p:nvPr/>
        </p:nvSpPr>
        <p:spPr bwMode="auto">
          <a:xfrm>
            <a:off x="488652" y="1844824"/>
            <a:ext cx="2643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Válvulas semilunares</a:t>
            </a:r>
          </a:p>
        </p:txBody>
      </p:sp>
      <p:cxnSp>
        <p:nvCxnSpPr>
          <p:cNvPr id="17" name="Conexão recta unidireccional 16"/>
          <p:cNvCxnSpPr/>
          <p:nvPr/>
        </p:nvCxnSpPr>
        <p:spPr>
          <a:xfrm rot="5400000" flipH="1" flipV="1">
            <a:off x="3143250" y="5072063"/>
            <a:ext cx="1357313" cy="1214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CaixaDeTexto 17"/>
          <p:cNvSpPr txBox="1">
            <a:spLocks noChangeArrowheads="1"/>
          </p:cNvSpPr>
          <p:nvPr/>
        </p:nvSpPr>
        <p:spPr bwMode="auto">
          <a:xfrm>
            <a:off x="992708" y="6186790"/>
            <a:ext cx="2643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dirty="0">
                <a:latin typeface="Comic Sans MS" pitchFamily="66" charset="0"/>
              </a:rPr>
              <a:t>Septo interventricular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2664296" cy="508918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latin typeface="Comic Sans MS" pitchFamily="66" charset="0"/>
              </a:rPr>
              <a:t>Ciclo Cardíaco</a:t>
            </a:r>
            <a:endParaRPr lang="pt-PT" sz="2400" dirty="0">
              <a:latin typeface="Comic Sans MS" pitchFamily="66" charset="0"/>
            </a:endParaRPr>
          </a:p>
        </p:txBody>
      </p:sp>
      <p:pic>
        <p:nvPicPr>
          <p:cNvPr id="7" name="Picture 4" descr="Heart-5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283968" cy="42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395536" y="1124744"/>
            <a:ext cx="4752528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6EA0B0"/>
              </a:buClr>
              <a:buSzPct val="70000"/>
              <a:buFont typeface="Wingdings"/>
              <a:buChar char=""/>
            </a:pPr>
            <a:r>
              <a:rPr lang="pt-PT" sz="1400" b="1" dirty="0">
                <a:latin typeface="Comic Sans MS" pitchFamily="66"/>
              </a:rPr>
              <a:t>Diástole Geral </a:t>
            </a:r>
            <a:r>
              <a:rPr lang="pt-PT" sz="1400" dirty="0">
                <a:latin typeface="Comic Sans MS" pitchFamily="66"/>
              </a:rPr>
              <a:t>(</a:t>
            </a:r>
            <a:r>
              <a:rPr lang="pt-PT" sz="1400" dirty="0" smtClean="0">
                <a:latin typeface="Comic Sans MS" pitchFamily="66"/>
              </a:rPr>
              <a:t>0,4s</a:t>
            </a:r>
            <a:r>
              <a:rPr lang="pt-PT" sz="1400" dirty="0">
                <a:latin typeface="Comic Sans MS" pitchFamily="66"/>
              </a:rPr>
              <a:t>)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Válvulas tricúspide, bicúspide e semilunares fechadas;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Aurículas relaxadas, recebem o sangue;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Aumenta a pressão auricular e diminui a ventricular (por relaxamento do miocárdio ventricular);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No </a:t>
            </a:r>
            <a:r>
              <a:rPr lang="pt-PT" sz="1400" dirty="0" smtClean="0">
                <a:latin typeface="Comic Sans MS" pitchFamily="66"/>
              </a:rPr>
              <a:t>final da diástole, </a:t>
            </a:r>
            <a:r>
              <a:rPr lang="pt-PT" sz="1400" dirty="0">
                <a:latin typeface="Comic Sans MS" pitchFamily="66"/>
              </a:rPr>
              <a:t>as válvulas auriculoventriculares abrem deixando o sangue passar passivamente para os ventrículos.</a:t>
            </a:r>
          </a:p>
          <a:p>
            <a:pPr marL="0" lvl="0" indent="0" algn="just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lang="pt-PT" sz="1400" dirty="0">
              <a:latin typeface="Comic Sans MS" pitchFamily="66"/>
            </a:endParaRPr>
          </a:p>
          <a:p>
            <a:pPr marL="0" lvl="0" indent="0" algn="just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6EA0B0"/>
              </a:buClr>
              <a:buSzPct val="70000"/>
              <a:buFont typeface="Wingdings"/>
              <a:buChar char=""/>
            </a:pPr>
            <a:r>
              <a:rPr lang="pt-PT" sz="1400" b="1" dirty="0">
                <a:latin typeface="Comic Sans MS" pitchFamily="66"/>
              </a:rPr>
              <a:t>Sístole Auricular </a:t>
            </a:r>
            <a:r>
              <a:rPr lang="pt-PT" sz="1400" dirty="0">
                <a:latin typeface="Comic Sans MS" pitchFamily="66"/>
              </a:rPr>
              <a:t>(0,1s)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As aurículas contraem passando o sangue para os ventrículos sobre pressão;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Ao passar todo o sangue para os ventrículos as válvulas auriculoventriculares fecham para evitar o refluxo (1º </a:t>
            </a:r>
            <a:r>
              <a:rPr lang="pt-PT" sz="1400" dirty="0" err="1">
                <a:latin typeface="Comic Sans MS" pitchFamily="66"/>
              </a:rPr>
              <a:t>Ruido</a:t>
            </a:r>
            <a:r>
              <a:rPr lang="pt-PT" sz="1400" dirty="0">
                <a:latin typeface="Comic Sans MS" pitchFamily="66"/>
              </a:rPr>
              <a:t>).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As válvulas semilunares estão fechadas.</a:t>
            </a:r>
          </a:p>
          <a:p>
            <a:pPr marL="0" lvl="0" indent="0" algn="just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None/>
            </a:pPr>
            <a:endParaRPr lang="pt-PT" sz="1400" dirty="0">
              <a:latin typeface="Comic Sans MS" pitchFamily="66"/>
            </a:endParaRPr>
          </a:p>
          <a:p>
            <a:pPr marL="0" lvl="0" indent="0" algn="just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6EA0B0"/>
              </a:buClr>
              <a:buSzPct val="70000"/>
              <a:buFont typeface="Wingdings"/>
              <a:buChar char=""/>
            </a:pPr>
            <a:r>
              <a:rPr lang="pt-PT" sz="1400" b="1" dirty="0">
                <a:latin typeface="Comic Sans MS" pitchFamily="66"/>
              </a:rPr>
              <a:t>Sístole Ventricular </a:t>
            </a:r>
            <a:r>
              <a:rPr lang="pt-PT" sz="1400" dirty="0">
                <a:latin typeface="Comic Sans MS" pitchFamily="66"/>
              </a:rPr>
              <a:t>(0,3s)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Os ventrículos contraem impulsionando o sangue para as artérias;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As válvulas semilunares abrem sob pressão;</a:t>
            </a:r>
          </a:p>
          <a:p>
            <a:pPr marL="0" lvl="1" indent="0" algn="just" hangingPunct="1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 pitchFamily="16"/>
              <a:buChar char=""/>
            </a:pPr>
            <a:r>
              <a:rPr lang="pt-PT" sz="1400" dirty="0">
                <a:latin typeface="Comic Sans MS" pitchFamily="66"/>
              </a:rPr>
              <a:t>Quando todo o sangue passa para as artérias, as válvulas semilunares fecham para evitar o refluxo (2º </a:t>
            </a:r>
            <a:r>
              <a:rPr lang="pt-PT" sz="1400" dirty="0" err="1">
                <a:latin typeface="Comic Sans MS" pitchFamily="66"/>
              </a:rPr>
              <a:t>Ruido</a:t>
            </a:r>
            <a:r>
              <a:rPr lang="pt-PT" sz="1400" dirty="0">
                <a:latin typeface="Comic Sans MS" pitchFamily="66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467600" cy="580926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latin typeface="Comic Sans MS" pitchFamily="66" charset="0"/>
              </a:rPr>
              <a:t>Ritmo cardíaco e Pressão sanguínea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600" dirty="0" smtClean="0">
                <a:latin typeface="Comic Sans MS" pitchFamily="66" charset="0"/>
              </a:rPr>
              <a:t>O número de ciclos cardíacos por minuto designa-se de </a:t>
            </a:r>
            <a:r>
              <a:rPr lang="pt-PT" sz="1600" b="1" dirty="0" smtClean="0">
                <a:latin typeface="Comic Sans MS" pitchFamily="66" charset="0"/>
              </a:rPr>
              <a:t>ritmo cardíaco</a:t>
            </a:r>
            <a:r>
              <a:rPr lang="pt-PT" sz="1600" dirty="0" smtClean="0">
                <a:latin typeface="Comic Sans MS" pitchFamily="66" charset="0"/>
              </a:rPr>
              <a:t>.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Em circunstâncias normais ronda os 60 a 80 por minuto.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Altera de acordo com o exercício físico e com a acção do  sistema nervoso autónomo.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600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600" dirty="0" smtClean="0">
                <a:latin typeface="Comic Sans MS" pitchFamily="66" charset="0"/>
              </a:rPr>
              <a:t>À pressão exercida pelo sangue nas paredes dos vasos sanguíneos dá-se o nome de </a:t>
            </a:r>
            <a:r>
              <a:rPr lang="pt-PT" sz="1600" b="1" dirty="0" smtClean="0">
                <a:latin typeface="Comic Sans MS" pitchFamily="66" charset="0"/>
              </a:rPr>
              <a:t>pressão sanguínea</a:t>
            </a:r>
            <a:r>
              <a:rPr lang="pt-PT" sz="1600" dirty="0" smtClean="0">
                <a:latin typeface="Comic Sans MS" pitchFamily="66" charset="0"/>
              </a:rPr>
              <a:t>.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Quando a pressão é ao nível das artérias designa-se pressão arterial.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A quando da sístole ventricular a pressão atinge um valor máximo – </a:t>
            </a:r>
            <a:r>
              <a:rPr lang="pt-PT" sz="1600" b="1" dirty="0" smtClean="0">
                <a:latin typeface="Comic Sans MS" pitchFamily="66" charset="0"/>
              </a:rPr>
              <a:t>pressão arterial máxima </a:t>
            </a:r>
            <a:r>
              <a:rPr lang="pt-PT" sz="1600" dirty="0" smtClean="0">
                <a:latin typeface="Comic Sans MS" pitchFamily="66" charset="0"/>
              </a:rPr>
              <a:t>(120 mm </a:t>
            </a:r>
            <a:r>
              <a:rPr lang="pt-PT" sz="1600" dirty="0" err="1" smtClean="0">
                <a:latin typeface="Comic Sans MS" pitchFamily="66" charset="0"/>
              </a:rPr>
              <a:t>Hg</a:t>
            </a:r>
            <a:r>
              <a:rPr lang="pt-PT" sz="1600" dirty="0" smtClean="0">
                <a:latin typeface="Comic Sans MS" pitchFamily="66" charset="0"/>
              </a:rPr>
              <a:t>);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600" dirty="0" smtClean="0">
                <a:latin typeface="Comic Sans MS" pitchFamily="66" charset="0"/>
              </a:rPr>
              <a:t>A quando da diástole atinge o valor mínimo – </a:t>
            </a:r>
            <a:r>
              <a:rPr lang="pt-PT" sz="1600" b="1" dirty="0" smtClean="0">
                <a:latin typeface="Comic Sans MS" pitchFamily="66" charset="0"/>
              </a:rPr>
              <a:t>pressão arterial mínima </a:t>
            </a:r>
            <a:r>
              <a:rPr lang="pt-PT" sz="1600" dirty="0" smtClean="0">
                <a:latin typeface="Comic Sans MS" pitchFamily="66" charset="0"/>
              </a:rPr>
              <a:t>(80 mm </a:t>
            </a:r>
            <a:r>
              <a:rPr lang="pt-PT" sz="1600" dirty="0" err="1" smtClean="0">
                <a:latin typeface="Comic Sans MS" pitchFamily="66" charset="0"/>
              </a:rPr>
              <a:t>Hg</a:t>
            </a:r>
            <a:r>
              <a:rPr lang="pt-PT" sz="1600" dirty="0" smtClean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042792" cy="508918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dirty="0" smtClean="0">
                <a:latin typeface="+mj-lt"/>
              </a:rPr>
              <a:t>Circulação Sanguínea</a:t>
            </a:r>
            <a:endParaRPr lang="pt-PT" dirty="0">
              <a:latin typeface="+mj-lt"/>
            </a:endParaRPr>
          </a:p>
        </p:txBody>
      </p:sp>
      <p:pic>
        <p:nvPicPr>
          <p:cNvPr id="5" name="Válvulas das veia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57364"/>
            <a:ext cx="4572000" cy="3505200"/>
          </a:xfrm>
          <a:prstGeom prst="roundRect">
            <a:avLst/>
          </a:prstGeom>
        </p:spPr>
      </p:pic>
      <p:sp>
        <p:nvSpPr>
          <p:cNvPr id="6" name="Marcador de Posição de Conteúdo 2"/>
          <p:cNvSpPr txBox="1">
            <a:spLocks/>
          </p:cNvSpPr>
          <p:nvPr/>
        </p:nvSpPr>
        <p:spPr bwMode="auto">
          <a:xfrm>
            <a:off x="142920" y="1600200"/>
            <a:ext cx="4328640" cy="498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PT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defPPr>
            <a:lvl1pPr marL="432000" lvl="0" indent="-324000" algn="l" rtl="0" eaLnBrk="0" fontAlgn="base" hangingPunct="0">
              <a:spcBef>
                <a:spcPts val="0"/>
              </a:spcBef>
              <a:spcAft>
                <a:spcPts val="1417"/>
              </a:spcAft>
              <a:buClr>
                <a:schemeClr val="accent1"/>
              </a:buClr>
              <a:buSzPct val="45000"/>
              <a:buFont typeface="StarSymbol"/>
              <a:buChar char="●"/>
              <a:defRPr lang="pt-PT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1pPr>
            <a:lvl2pPr marL="864000" lvl="1" indent="-324000" algn="l" rtl="0" eaLnBrk="0" fontAlgn="base" hangingPunct="0"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SzPct val="45000"/>
              <a:buFont typeface="StarSymbol"/>
              <a:buChar char="●"/>
              <a:defRPr lang="pt-PT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2pPr>
            <a:lvl3pPr marL="1295999" lvl="2" indent="-288000" algn="l" rtl="0" eaLnBrk="0" fontAlgn="base" hangingPunct="0">
              <a:spcBef>
                <a:spcPts val="0"/>
              </a:spcBef>
              <a:spcAft>
                <a:spcPts val="850"/>
              </a:spcAft>
              <a:buClr>
                <a:srgbClr val="608C9B"/>
              </a:buClr>
              <a:buSzPct val="75000"/>
              <a:buFont typeface="StarSymbol"/>
              <a:buChar char="–"/>
              <a:defRPr lang="pt-PT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3pPr>
            <a:lvl4pPr marL="1728000" lvl="3" indent="-216000" algn="l" rtl="0" eaLnBrk="0" fontAlgn="base" hangingPunct="0">
              <a:spcBef>
                <a:spcPts val="0"/>
              </a:spcBef>
              <a:spcAft>
                <a:spcPts val="567"/>
              </a:spcAft>
              <a:buClr>
                <a:srgbClr val="BACDD4"/>
              </a:buClr>
              <a:buSzPct val="45000"/>
              <a:buFont typeface="StarSymbol"/>
              <a:buChar char="●"/>
              <a:defRPr lang="pt-PT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4pPr>
            <a:lvl5pPr marL="2160000" lvl="4" indent="-216000" algn="l" rtl="0" eaLnBrk="0" fontAlgn="base" hangingPunct="0">
              <a:spcBef>
                <a:spcPts val="0"/>
              </a:spcBef>
              <a:spcAft>
                <a:spcPts val="283"/>
              </a:spcAft>
              <a:buClr>
                <a:srgbClr val="E2D4AA"/>
              </a:buClr>
              <a:buSzPct val="75000"/>
              <a:buFont typeface="StarSymbol"/>
              <a:buChar char="–"/>
              <a:defRPr lang="pt-PT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5pPr>
            <a:lvl6pPr marL="2592000" lvl="5" indent="-216000" algn="l" rtl="0" eaLnBrk="1" latinLnBrk="0" hangingPunct="0">
              <a:spcBef>
                <a:spcPts val="0"/>
              </a:spcBef>
              <a:spcAft>
                <a:spcPts val="283"/>
              </a:spcAft>
              <a:buClr>
                <a:schemeClr val="accent1"/>
              </a:buClr>
              <a:buSzPct val="45000"/>
              <a:buFont typeface="StarSymbol"/>
              <a:buChar char="●"/>
              <a:defRPr kumimoji="0" lang="pt-PT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6pPr>
            <a:lvl7pPr marL="3024000" lvl="6" indent="-216000" algn="l" rtl="0" eaLnBrk="1" latinLnBrk="0" hangingPunct="0">
              <a:spcBef>
                <a:spcPts val="0"/>
              </a:spcBef>
              <a:spcAft>
                <a:spcPts val="283"/>
              </a:spcAft>
              <a:buClr>
                <a:schemeClr val="accent1">
                  <a:tint val="60000"/>
                </a:schemeClr>
              </a:buClr>
              <a:buSzPct val="45000"/>
              <a:buFont typeface="StarSymbol"/>
              <a:buChar char="●"/>
              <a:defRPr kumimoji="0" lang="pt-PT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7pPr>
            <a:lvl8pPr marL="3456000" lvl="7" indent="-216000" algn="l" rtl="0" eaLnBrk="1" latinLnBrk="0" hangingPunct="0">
              <a:spcBef>
                <a:spcPts val="0"/>
              </a:spcBef>
              <a:spcAft>
                <a:spcPts val="283"/>
              </a:spcAft>
              <a:buClr>
                <a:schemeClr val="accent2"/>
              </a:buClr>
              <a:buSzPct val="45000"/>
              <a:buFont typeface="StarSymbol"/>
              <a:buChar char="●"/>
              <a:defRPr kumimoji="0" lang="pt-PT" sz="2000" b="0" i="0" u="none" strike="noStrike" kern="1200" cap="small" baseline="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8pPr>
            <a:lvl9pPr marL="3887999" lvl="8" indent="-216000" algn="l" rtl="0" eaLnBrk="1" latinLnBrk="0" hangingPunct="0">
              <a:spcBef>
                <a:spcPts val="0"/>
              </a:spcBef>
              <a:spcAft>
                <a:spcPts val="283"/>
              </a:spcAft>
              <a:buClr>
                <a:schemeClr val="accent1">
                  <a:shade val="75000"/>
                </a:schemeClr>
              </a:buClr>
              <a:buSzPct val="45000"/>
              <a:buFont typeface="StarSymbol"/>
              <a:buChar char="●"/>
              <a:defRPr kumimoji="0" lang="pt-PT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/>
                <a:ea typeface="SimSun" pitchFamily="2"/>
                <a:cs typeface="Arial"/>
              </a:defRPr>
            </a:lvl9pPr>
          </a:lstStyle>
          <a:p>
            <a:pPr marL="0" indent="0" algn="just" hangingPunct="1">
              <a:spcBef>
                <a:spcPts val="601"/>
              </a:spcBef>
              <a:spcAft>
                <a:spcPts val="0"/>
              </a:spcAft>
              <a:buClr>
                <a:srgbClr val="6EA0B0"/>
              </a:buClr>
              <a:buSzPct val="70000"/>
              <a:buFont typeface="Wingdings"/>
              <a:buChar char=""/>
            </a:pPr>
            <a:r>
              <a:rPr lang="pt-PT" sz="1600" smtClean="0">
                <a:latin typeface="Comic Sans MS" pitchFamily="66"/>
              </a:rPr>
              <a:t>À medida que o sangue se afasta do coração a pressão e a velocidade diminuem.</a:t>
            </a:r>
          </a:p>
          <a:p>
            <a:pPr marL="0" indent="0" algn="just" hangingPunct="1">
              <a:spcBef>
                <a:spcPts val="601"/>
              </a:spcBef>
              <a:spcAft>
                <a:spcPts val="0"/>
              </a:spcAft>
              <a:buFont typeface="StarSymbol"/>
              <a:buNone/>
            </a:pPr>
            <a:endParaRPr lang="pt-PT" sz="1600" smtClean="0">
              <a:latin typeface="Comic Sans MS" pitchFamily="66"/>
            </a:endParaRPr>
          </a:p>
          <a:p>
            <a:pPr marL="0" indent="0" algn="just" hangingPunct="1">
              <a:spcBef>
                <a:spcPts val="601"/>
              </a:spcBef>
              <a:spcAft>
                <a:spcPts val="0"/>
              </a:spcAft>
              <a:buClr>
                <a:srgbClr val="6EA0B0"/>
              </a:buClr>
              <a:buSzPct val="70000"/>
              <a:buFont typeface="Wingdings"/>
              <a:buChar char=""/>
            </a:pPr>
            <a:r>
              <a:rPr lang="pt-PT" sz="1600" smtClean="0">
                <a:latin typeface="Comic Sans MS" pitchFamily="66"/>
              </a:rPr>
              <a:t>Ao nível dos capilares atinge os valores mínimos o que permite as trocas de materiais.</a:t>
            </a:r>
          </a:p>
          <a:p>
            <a:pPr marL="0" indent="0" algn="just" hangingPunct="1">
              <a:spcBef>
                <a:spcPts val="601"/>
              </a:spcBef>
              <a:spcAft>
                <a:spcPts val="0"/>
              </a:spcAft>
              <a:buFont typeface="StarSymbol"/>
              <a:buNone/>
            </a:pPr>
            <a:endParaRPr lang="pt-PT" sz="1600" smtClean="0">
              <a:latin typeface="Comic Sans MS" pitchFamily="66"/>
            </a:endParaRPr>
          </a:p>
          <a:p>
            <a:pPr marL="0" indent="0" algn="just" hangingPunct="1">
              <a:spcBef>
                <a:spcPts val="601"/>
              </a:spcBef>
              <a:spcAft>
                <a:spcPts val="0"/>
              </a:spcAft>
              <a:buClr>
                <a:srgbClr val="6EA0B0"/>
              </a:buClr>
              <a:buSzPct val="70000"/>
              <a:buFont typeface="Wingdings"/>
              <a:buChar char=""/>
            </a:pPr>
            <a:r>
              <a:rPr lang="pt-PT" sz="1600" smtClean="0">
                <a:latin typeface="Comic Sans MS" pitchFamily="66"/>
              </a:rPr>
              <a:t>O regresso do sangue ao coração é feito com a  contribuição:</a:t>
            </a:r>
          </a:p>
          <a:p>
            <a:pPr marL="0" lvl="1" indent="0" algn="just" hangingPunct="1"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"/>
            </a:pPr>
            <a:r>
              <a:rPr lang="pt-PT" sz="1600" smtClean="0">
                <a:latin typeface="Comic Sans MS" pitchFamily="66"/>
              </a:rPr>
              <a:t>Das válvulas venosas existentes ao nível das veias;</a:t>
            </a:r>
          </a:p>
          <a:p>
            <a:pPr marL="0" lvl="1" indent="0" algn="just" hangingPunct="1"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"/>
            </a:pPr>
            <a:r>
              <a:rPr lang="pt-PT" sz="1600" smtClean="0">
                <a:latin typeface="Comic Sans MS" pitchFamily="66"/>
              </a:rPr>
              <a:t>Dos músculos circundantes que ao se contrairem fazem o sangue ascender nas veias.</a:t>
            </a:r>
          </a:p>
          <a:p>
            <a:pPr marL="0" lvl="1" indent="0" algn="just" hangingPunct="1">
              <a:spcBef>
                <a:spcPts val="42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"/>
            </a:pPr>
            <a:r>
              <a:rPr lang="pt-PT" sz="1600" smtClean="0">
                <a:latin typeface="Comic Sans MS" pitchFamily="66"/>
              </a:rPr>
              <a:t>A baixa pressão nas aurículas em diástole que favorece a entrada do sangue no coração.</a:t>
            </a:r>
            <a:endParaRPr lang="pt-PT" sz="1600" dirty="0">
              <a:latin typeface="Comic Sans MS" pitchFamily="6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114800" cy="580926"/>
          </a:xfrm>
          <a:solidFill>
            <a:srgbClr val="FFCCFF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latin typeface="Comic Sans MS" pitchFamily="66" charset="0"/>
              </a:rPr>
              <a:t>Circulação Sanguínea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28674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625"/>
          </a:xfrm>
        </p:spPr>
        <p:txBody>
          <a:bodyPr/>
          <a:lstStyle/>
          <a:p>
            <a:pPr eaLnBrk="1" hangingPunct="1"/>
            <a:r>
              <a:rPr lang="pt-PT" sz="1800" dirty="0" smtClean="0">
                <a:latin typeface="Comic Sans MS" pitchFamily="66" charset="0"/>
              </a:rPr>
              <a:t>Circulação Pulmonar e </a:t>
            </a:r>
          </a:p>
          <a:p>
            <a:pPr marL="0" indent="0" eaLnBrk="1" hangingPunct="1">
              <a:buNone/>
            </a:pPr>
            <a:r>
              <a:rPr lang="pt-PT" sz="1800" dirty="0">
                <a:latin typeface="Comic Sans MS" pitchFamily="66" charset="0"/>
              </a:rPr>
              <a:t> </a:t>
            </a:r>
            <a:r>
              <a:rPr lang="pt-PT" sz="1800" dirty="0" smtClean="0">
                <a:latin typeface="Comic Sans MS" pitchFamily="66" charset="0"/>
              </a:rPr>
              <a:t>                        Circulação Sistémica.</a:t>
            </a:r>
          </a:p>
          <a:p>
            <a:pPr eaLnBrk="1" hangingPunct="1"/>
            <a:endParaRPr lang="pt-PT" sz="1800" dirty="0" smtClean="0">
              <a:latin typeface="Comic Sans MS" pitchFamily="66" charset="0"/>
            </a:endParaRPr>
          </a:p>
          <a:p>
            <a:pPr eaLnBrk="1" hangingPunct="1"/>
            <a:endParaRPr lang="pt-PT" sz="1800" dirty="0" smtClean="0">
              <a:latin typeface="Comic Sans MS" pitchFamily="66" charset="0"/>
            </a:endParaRPr>
          </a:p>
        </p:txBody>
      </p:sp>
      <p:pic>
        <p:nvPicPr>
          <p:cNvPr id="28675" name="Picture 2" descr="http://www.guia.heu.nom.br/images/Sistema%20circulat%C3%B3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25717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768752" cy="508918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latin typeface="Comic Sans MS" pitchFamily="66" charset="0"/>
              </a:rPr>
              <a:t>Circulação pulmonar ou Pequena Pulmonar</a:t>
            </a:r>
            <a:endParaRPr lang="pt-PT" sz="2400" dirty="0">
              <a:latin typeface="Comic Sans MS" pitchFamily="66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821011"/>
              </p:ext>
            </p:extLst>
          </p:nvPr>
        </p:nvGraphicFramePr>
        <p:xfrm>
          <a:off x="457200" y="2632471"/>
          <a:ext cx="8329642" cy="360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571500" y="5143500"/>
            <a:ext cx="428625" cy="285750"/>
          </a:xfrm>
          <a:prstGeom prst="right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>
            <a:off x="571500" y="5715000"/>
            <a:ext cx="428625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9701" name="CaixaDeTexto 6"/>
          <p:cNvSpPr txBox="1">
            <a:spLocks noChangeArrowheads="1"/>
          </p:cNvSpPr>
          <p:nvPr/>
        </p:nvSpPr>
        <p:spPr bwMode="auto">
          <a:xfrm>
            <a:off x="1071563" y="5137447"/>
            <a:ext cx="1928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dirty="0">
                <a:latin typeface="Comic Sans MS" pitchFamily="66" charset="0"/>
              </a:rPr>
              <a:t>Sangue Venoso</a:t>
            </a:r>
          </a:p>
        </p:txBody>
      </p:sp>
      <p:sp>
        <p:nvSpPr>
          <p:cNvPr id="29702" name="CaixaDeTexto 7"/>
          <p:cNvSpPr txBox="1">
            <a:spLocks noChangeArrowheads="1"/>
          </p:cNvSpPr>
          <p:nvPr/>
        </p:nvSpPr>
        <p:spPr bwMode="auto">
          <a:xfrm>
            <a:off x="1071563" y="5702300"/>
            <a:ext cx="1928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dirty="0">
                <a:latin typeface="Comic Sans MS" pitchFamily="66" charset="0"/>
              </a:rPr>
              <a:t>Sangue Arterial</a:t>
            </a:r>
          </a:p>
        </p:txBody>
      </p:sp>
      <p:sp>
        <p:nvSpPr>
          <p:cNvPr id="3" name="Rectângulo 2"/>
          <p:cNvSpPr/>
          <p:nvPr/>
        </p:nvSpPr>
        <p:spPr>
          <a:xfrm>
            <a:off x="467544" y="1124742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SzPct val="45000"/>
              <a:buFont typeface="Courier New" pitchFamily="49"/>
              <a:buChar char="o"/>
            </a:pPr>
            <a:r>
              <a:rPr lang="pt-PT" dirty="0" smtClean="0">
                <a:solidFill>
                  <a:srgbClr val="000000"/>
                </a:solidFill>
                <a:latin typeface="Comic Sans MS" pitchFamily="66"/>
                <a:ea typeface="SimSun" pitchFamily="2"/>
                <a:cs typeface="Mangal" pitchFamily="2"/>
              </a:rPr>
              <a:t> Inicia-se </a:t>
            </a:r>
            <a:r>
              <a:rPr lang="pt-PT" dirty="0">
                <a:solidFill>
                  <a:srgbClr val="000000"/>
                </a:solidFill>
                <a:latin typeface="Comic Sans MS" pitchFamily="66"/>
                <a:ea typeface="SimSun" pitchFamily="2"/>
                <a:cs typeface="Mangal" pitchFamily="2"/>
              </a:rPr>
              <a:t>com sangue venoso proveniente de todo o corpo;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t-PT" dirty="0">
              <a:solidFill>
                <a:srgbClr val="000000"/>
              </a:solidFill>
              <a:latin typeface="Comic Sans MS" pitchFamily="66"/>
              <a:ea typeface="SimSun" pitchFamily="2"/>
              <a:cs typeface="Mangal" pitchFamily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SzPct val="45000"/>
              <a:buFont typeface="Courier New" pitchFamily="49"/>
              <a:buChar char="o"/>
            </a:pPr>
            <a:r>
              <a:rPr lang="pt-PT" dirty="0">
                <a:solidFill>
                  <a:srgbClr val="000000"/>
                </a:solidFill>
                <a:latin typeface="Comic Sans MS" pitchFamily="66"/>
                <a:ea typeface="SimSun" pitchFamily="2"/>
                <a:cs typeface="Mangal" pitchFamily="2"/>
              </a:rPr>
              <a:t> Sai do ventrículo direito pela artéria pulmonar para os pulmões;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t-PT" dirty="0">
              <a:solidFill>
                <a:srgbClr val="000000"/>
              </a:solidFill>
              <a:latin typeface="Comic Sans MS" pitchFamily="66"/>
              <a:ea typeface="SimSun" pitchFamily="2"/>
              <a:cs typeface="Mangal" pitchFamily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SzPct val="45000"/>
              <a:buFont typeface="Courier New" pitchFamily="49"/>
              <a:buChar char="o"/>
            </a:pPr>
            <a:r>
              <a:rPr lang="pt-PT" dirty="0">
                <a:solidFill>
                  <a:srgbClr val="000000"/>
                </a:solidFill>
                <a:latin typeface="Comic Sans MS" pitchFamily="66"/>
                <a:ea typeface="SimSun" pitchFamily="2"/>
                <a:cs typeface="Mangal" pitchFamily="2"/>
              </a:rPr>
              <a:t> Dirige-se até aos pulmões onde nos capilares pulmonares que rodeiam os alvéolos pulmonares é oxigenado;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t-PT" dirty="0">
              <a:solidFill>
                <a:srgbClr val="000000"/>
              </a:solidFill>
              <a:latin typeface="Comic Sans MS" pitchFamily="66"/>
              <a:ea typeface="SimSun" pitchFamily="2"/>
              <a:cs typeface="Mangal" pitchFamily="2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SzPct val="45000"/>
              <a:buFont typeface="Courier New" pitchFamily="49"/>
              <a:buChar char="o"/>
            </a:pPr>
            <a:r>
              <a:rPr lang="pt-PT" dirty="0">
                <a:solidFill>
                  <a:srgbClr val="000000"/>
                </a:solidFill>
                <a:latin typeface="Comic Sans MS" pitchFamily="66"/>
                <a:ea typeface="SimSun" pitchFamily="2"/>
                <a:cs typeface="Mangal" pitchFamily="2"/>
              </a:rPr>
              <a:t> Volta ao coração pelas veias pulmonares entrando na aurícula esquerda para ser distribuído por todo o corpo.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84776" cy="579600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latin typeface="Comic Sans MS" pitchFamily="66" charset="0"/>
              </a:rPr>
              <a:t>Circulação sistémica ou Grande Circulação</a:t>
            </a:r>
            <a:endParaRPr lang="pt-PT" sz="2400" dirty="0">
              <a:latin typeface="Comic Sans MS" pitchFamily="66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2638493"/>
              </p:ext>
            </p:extLst>
          </p:nvPr>
        </p:nvGraphicFramePr>
        <p:xfrm>
          <a:off x="457200" y="2415877"/>
          <a:ext cx="8329642" cy="410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571500" y="5143500"/>
            <a:ext cx="428625" cy="285750"/>
          </a:xfrm>
          <a:prstGeom prst="right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>
            <a:off x="571500" y="5715000"/>
            <a:ext cx="428625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30725" name="CaixaDeTexto 6"/>
          <p:cNvSpPr txBox="1">
            <a:spLocks noChangeArrowheads="1"/>
          </p:cNvSpPr>
          <p:nvPr/>
        </p:nvSpPr>
        <p:spPr bwMode="auto">
          <a:xfrm>
            <a:off x="1071563" y="5137447"/>
            <a:ext cx="1928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dirty="0">
                <a:latin typeface="Comic Sans MS" pitchFamily="66" charset="0"/>
              </a:rPr>
              <a:t>Sangue Venoso</a:t>
            </a:r>
          </a:p>
        </p:txBody>
      </p:sp>
      <p:sp>
        <p:nvSpPr>
          <p:cNvPr id="30726" name="CaixaDeTexto 7"/>
          <p:cNvSpPr txBox="1">
            <a:spLocks noChangeArrowheads="1"/>
          </p:cNvSpPr>
          <p:nvPr/>
        </p:nvSpPr>
        <p:spPr bwMode="auto">
          <a:xfrm>
            <a:off x="1071563" y="5702300"/>
            <a:ext cx="1928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dirty="0">
                <a:latin typeface="Comic Sans MS" pitchFamily="66" charset="0"/>
              </a:rPr>
              <a:t>Sangue Arterial</a:t>
            </a:r>
          </a:p>
        </p:txBody>
      </p:sp>
      <p:sp>
        <p:nvSpPr>
          <p:cNvPr id="30727" name="CaixaDeTexto 8"/>
          <p:cNvSpPr txBox="1">
            <a:spLocks noChangeArrowheads="1"/>
          </p:cNvSpPr>
          <p:nvPr/>
        </p:nvSpPr>
        <p:spPr bwMode="auto">
          <a:xfrm>
            <a:off x="428625" y="1428750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PT" dirty="0" smtClean="0">
                <a:latin typeface="Comic Sans MS" pitchFamily="66" charset="0"/>
              </a:rPr>
              <a:t> Inicia-se com sangue arterial;</a:t>
            </a:r>
          </a:p>
          <a:p>
            <a:pPr algn="just">
              <a:buFont typeface="Courier New" pitchFamily="49" charset="0"/>
              <a:buChar char="o"/>
            </a:pPr>
            <a:endParaRPr lang="pt-PT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PT" dirty="0" smtClean="0">
                <a:latin typeface="Comic Sans MS" pitchFamily="66" charset="0"/>
              </a:rPr>
              <a:t> Entra no coração proveniente dos pulmões;</a:t>
            </a:r>
          </a:p>
          <a:p>
            <a:pPr algn="just">
              <a:buFont typeface="Courier New" pitchFamily="49" charset="0"/>
              <a:buChar char="o"/>
            </a:pPr>
            <a:endParaRPr lang="pt-PT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PT" dirty="0" smtClean="0">
                <a:latin typeface="Comic Sans MS" pitchFamily="66" charset="0"/>
              </a:rPr>
              <a:t> Irriga todos os tecidos do corpo, onde liberta o oxigénio e recebe as excreções;</a:t>
            </a:r>
          </a:p>
          <a:p>
            <a:pPr algn="just">
              <a:buFont typeface="Courier New" pitchFamily="49" charset="0"/>
              <a:buChar char="o"/>
            </a:pPr>
            <a:endParaRPr lang="pt-PT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PT" dirty="0" smtClean="0">
                <a:latin typeface="Comic Sans MS" pitchFamily="66" charset="0"/>
              </a:rPr>
              <a:t> Volta ao coração (sangue venosos) para ser levado aos pulmões</a:t>
            </a:r>
            <a:endParaRPr lang="pt-P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4248472" cy="5809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latin typeface="Comic Sans MS" pitchFamily="66" charset="0"/>
              </a:rPr>
              <a:t>Sistema Circulatório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4313" y="1500188"/>
            <a:ext cx="5357812" cy="50006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É um sistema fechado constituído por: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Coração</a:t>
            </a:r>
            <a:r>
              <a:rPr lang="pt-PT" sz="1800" dirty="0" smtClean="0">
                <a:latin typeface="Comic Sans MS" pitchFamily="66" charset="0"/>
              </a:rPr>
              <a:t>; órgão propulsor;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Vasos sanguíneo</a:t>
            </a:r>
            <a:r>
              <a:rPr lang="pt-PT" sz="1800" dirty="0">
                <a:latin typeface="Comic Sans MS" pitchFamily="66" charset="0"/>
              </a:rPr>
              <a:t>;</a:t>
            </a:r>
            <a:r>
              <a:rPr lang="pt-PT" sz="1800" dirty="0" smtClean="0">
                <a:latin typeface="Comic Sans MS" pitchFamily="66" charset="0"/>
              </a:rPr>
              <a:t> asseguram a distribuição do sangue.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Sangue</a:t>
            </a:r>
            <a:r>
              <a:rPr lang="pt-PT" sz="1800" dirty="0" smtClean="0">
                <a:latin typeface="Comic Sans MS" pitchFamily="66" charset="0"/>
              </a:rPr>
              <a:t>; tecido líquido viscoso que assegura o equilíbrio fundamental entre os vários sistemas do corpo humano.</a:t>
            </a:r>
            <a:endParaRPr lang="pt-PT" sz="1800" dirty="0">
              <a:latin typeface="Comic Sans MS" pitchFamily="66" charset="0"/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85750"/>
            <a:ext cx="3000375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1728192" cy="5809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latin typeface="Comic Sans MS" pitchFamily="66" charset="0"/>
              </a:rPr>
              <a:t>Sangue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3400425" cy="48736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É constituído por: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Plasma</a:t>
            </a:r>
            <a:r>
              <a:rPr lang="pt-PT" sz="1800" dirty="0" smtClean="0">
                <a:latin typeface="Comic Sans MS" pitchFamily="66" charset="0"/>
              </a:rPr>
              <a:t> (±55%); substância intercelular líquida.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 smtClean="0">
                <a:latin typeface="Comic Sans MS" pitchFamily="66" charset="0"/>
              </a:rPr>
              <a:t>C</a:t>
            </a: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élulas sanguíneas </a:t>
            </a:r>
            <a:r>
              <a:rPr lang="pt-PT" sz="1800" dirty="0" smtClean="0">
                <a:latin typeface="Comic Sans MS" pitchFamily="66" charset="0"/>
              </a:rPr>
              <a:t>ou </a:t>
            </a:r>
            <a:r>
              <a:rPr lang="pt-P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elementos figurados do sangue </a:t>
            </a:r>
            <a:r>
              <a:rPr lang="pt-PT" sz="1800" dirty="0" smtClean="0">
                <a:latin typeface="Comic Sans MS" pitchFamily="66" charset="0"/>
              </a:rPr>
              <a:t>(±45%); células em suspensão.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sz="1800" dirty="0">
              <a:latin typeface="Comic Sans MS" pitchFamily="66" charset="0"/>
            </a:endParaRPr>
          </a:p>
        </p:txBody>
      </p:sp>
      <p:pic>
        <p:nvPicPr>
          <p:cNvPr id="22530" name="Picture 2" descr="http://kska.org/wp-content/uploads/2008/08/blood-clot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851920" y="1412776"/>
            <a:ext cx="4943871" cy="3707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754760" cy="5809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latin typeface="Comic Sans MS" pitchFamily="66" charset="0"/>
              </a:rPr>
              <a:t>Células Sanguíneas</a:t>
            </a:r>
            <a:endParaRPr lang="pt-PT" sz="2800" dirty="0">
              <a:latin typeface="Comic Sans MS" pitchFamily="66" charset="0"/>
            </a:endParaRPr>
          </a:p>
        </p:txBody>
      </p:sp>
      <p:sp>
        <p:nvSpPr>
          <p:cNvPr id="1331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467600" cy="432048"/>
          </a:xfrm>
        </p:spPr>
        <p:txBody>
          <a:bodyPr/>
          <a:lstStyle/>
          <a:p>
            <a:pPr algn="just" eaLnBrk="1" hangingPunct="1"/>
            <a:r>
              <a:rPr lang="pt-PT" b="1" dirty="0" smtClean="0">
                <a:latin typeface="Comic Sans MS" pitchFamily="66" charset="0"/>
              </a:rPr>
              <a:t>Eritrócitos (hemácias ou glóbulos vermelhos)</a:t>
            </a:r>
          </a:p>
          <a:p>
            <a:pPr algn="just" eaLnBrk="1" hangingPunct="1">
              <a:buFont typeface="Wingdings" pitchFamily="2" charset="2"/>
              <a:buNone/>
            </a:pPr>
            <a:endParaRPr lang="pt-PT" b="1" dirty="0" smtClean="0">
              <a:latin typeface="Comic Sans MS" pitchFamily="66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1628800"/>
          <a:ext cx="6000792" cy="496636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33582"/>
                <a:gridCol w="2867210"/>
              </a:tblGrid>
              <a:tr h="451446">
                <a:tc>
                  <a:txBody>
                    <a:bodyPr/>
                    <a:lstStyle/>
                    <a:p>
                      <a:pPr algn="ctr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Características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Funções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51446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Em forma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disco bicôncavo;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Transporte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gases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 O</a:t>
                      </a:r>
                      <a:r>
                        <a:rPr lang="pt-PT" sz="1600" b="0" cap="none" spc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CO</a:t>
                      </a:r>
                      <a:r>
                        <a:rPr lang="pt-PT" sz="1600" b="0" cap="none" spc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lang="pt-PT" sz="1600" b="0" cap="none" spc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51446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Não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têm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núcleo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779207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Mudam de forma conseguindo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adaptar-se aos capilares;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779207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Vermelhos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devido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à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presença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hemoglobina;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451446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Presença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ferro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779207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São as mais abundantes do sangue </a:t>
                      </a:r>
                      <a:r>
                        <a:rPr lang="pt-PT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(99% do volume total de células sanguíneas);</a:t>
                      </a:r>
                      <a:endParaRPr lang="pt-PT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779207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Duração aproximada de 120 dias acabando por ser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destruídos no fígado e baço.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PT" sz="1600" b="0" cap="none" spc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http://farm3.static.flickr.com/2013/2181326959_51cf64cc5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300192" y="2285992"/>
            <a:ext cx="240011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16055" cy="504081"/>
          </a:xfrm>
        </p:spPr>
        <p:txBody>
          <a:bodyPr/>
          <a:lstStyle/>
          <a:p>
            <a:pPr eaLnBrk="1" hangingPunct="1"/>
            <a:r>
              <a:rPr lang="pt-PT" b="1" dirty="0" smtClean="0">
                <a:latin typeface="Comic Sans MS" pitchFamily="66" charset="0"/>
              </a:rPr>
              <a:t>Leucócitos (glóbulos brancos)</a:t>
            </a:r>
          </a:p>
          <a:p>
            <a:pPr lvl="1" eaLnBrk="1" hangingPunct="1">
              <a:buFont typeface="Wingdings 2" pitchFamily="18" charset="2"/>
              <a:buNone/>
            </a:pPr>
            <a:endParaRPr lang="pt-PT" b="1" dirty="0" smtClean="0">
              <a:latin typeface="Comic Sans MS" pitchFamily="66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2233" y="2253954"/>
          <a:ext cx="5329888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944"/>
                <a:gridCol w="2664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Características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Funções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forma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irregular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just"/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Defesa do organismo - imunidade</a:t>
                      </a:r>
                      <a:endParaRPr lang="pt-PT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Presença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núcleo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com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formas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variadas;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Capacidade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emitir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pseudópodes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Capacidade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fagocitose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Capacidade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mudar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forma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diapedese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isto é, sair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dos capilares;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Incolores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23528" y="260648"/>
            <a:ext cx="3754760" cy="580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Células Sanguíneas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482" name="Picture 2" descr="http://t0.gstatic.com/images?q=tbn:ANd9GcTHmHqONLRir7OGBuKZ3Cg4xb1G86ovudY9J9MI3D4Afkrj_p-r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277359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http://www.curlygirl.no.sapo.pt/imagens/leucocitos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220072" y="4581128"/>
            <a:ext cx="3503687" cy="2159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7467600" cy="504081"/>
          </a:xfrm>
        </p:spPr>
        <p:txBody>
          <a:bodyPr/>
          <a:lstStyle/>
          <a:p>
            <a:pPr eaLnBrk="1" hangingPunct="1"/>
            <a:r>
              <a:rPr lang="pt-PT" dirty="0" smtClean="0">
                <a:latin typeface="Comic Sans MS" pitchFamily="66" charset="0"/>
              </a:rPr>
              <a:t>Plaquetas (trombocitos)</a:t>
            </a:r>
          </a:p>
        </p:txBody>
      </p:sp>
      <p:pic>
        <p:nvPicPr>
          <p:cNvPr id="16386" name="Picture 2" descr="http://www.arauto.uminho.pt/epereira/figmento/april2005/plaque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289168" cy="288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3068960"/>
          <a:ext cx="6357982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91"/>
                <a:gridCol w="31789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Características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Funções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Fragmentos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células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especializadas;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Coagulação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do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sangue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</a:t>
                      </a:r>
                      <a:endParaRPr lang="pt-PT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Sem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núcleo;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Impedem hemorragias através da formação de um tampão na zona lesada;</a:t>
                      </a:r>
                      <a:endParaRPr lang="pt-PT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Sem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forma definida.</a:t>
                      </a:r>
                      <a:endParaRPr lang="pt-PT" sz="16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Auxiliam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na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reparação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da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parede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dos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vasos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sanguíneos.</a:t>
                      </a:r>
                      <a:endParaRPr lang="pt-PT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23528" y="260648"/>
            <a:ext cx="3754760" cy="580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Células Sanguíneas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1700808"/>
          <a:ext cx="7929618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Características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Funções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Parte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líquida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do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sangue;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Transporte dos elementos figurados do sangue, nutrientes, excreções e hormonas;</a:t>
                      </a:r>
                      <a:endParaRPr lang="pt-PT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Cerca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90%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água;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Regulação e distribuição do calor;</a:t>
                      </a:r>
                      <a:endParaRPr lang="pt-PT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741680">
                <a:tc rowSpan="2">
                  <a:txBody>
                    <a:bodyPr/>
                    <a:lstStyle/>
                    <a:p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Presença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sais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minerais,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substâncias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orgânicas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glícidos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 </a:t>
                      </a:r>
                      <a:r>
                        <a:rPr lang="pt-PT" sz="1600" b="0" cap="none" spc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lípidos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;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proteínas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vitaminas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  <a:r>
                        <a:rPr lang="pt-PT" sz="1600" b="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hormonas.</a:t>
                      </a:r>
                      <a:r>
                        <a:rPr lang="pt-PT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endParaRPr lang="pt-PT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pt-PT" baseline="0" dirty="0"/>
                    </a:p>
                  </a:txBody>
                  <a:tcPr anchor="ctr"/>
                </a:tc>
              </a:tr>
              <a:tr h="74168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 Coagulação do sangue devido à presença de proteínas como fibrogénio.</a:t>
                      </a:r>
                    </a:p>
                    <a:p>
                      <a:pPr algn="just"/>
                      <a:endParaRPr lang="pt-PT" sz="16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23528" y="260648"/>
            <a:ext cx="3754760" cy="580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Plasma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1"/>
            <a:ext cx="7467600" cy="3672408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Os elementos figurados do sangue têm vida curta;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São renovados constantemente;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 smtClean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 smtClean="0">
                <a:latin typeface="Comic Sans MS" pitchFamily="66" charset="0"/>
              </a:rPr>
              <a:t>A </a:t>
            </a:r>
            <a:r>
              <a:rPr lang="pt-PT" sz="1800" dirty="0" err="1" smtClean="0">
                <a:latin typeface="Comic Sans MS" pitchFamily="66" charset="0"/>
              </a:rPr>
              <a:t>sua</a:t>
            </a:r>
            <a:r>
              <a:rPr lang="pt-PT" sz="1800" dirty="0" smtClean="0">
                <a:latin typeface="Comic Sans MS" pitchFamily="66" charset="0"/>
              </a:rPr>
              <a:t> produção </a:t>
            </a:r>
            <a:r>
              <a:rPr lang="pt-PT" sz="1800" dirty="0" err="1" smtClean="0">
                <a:latin typeface="Comic Sans MS" pitchFamily="66" charset="0"/>
              </a:rPr>
              <a:t>é</a:t>
            </a:r>
            <a:r>
              <a:rPr lang="pt-PT" sz="1800" dirty="0" smtClean="0">
                <a:latin typeface="Comic Sans MS" pitchFamily="66" charset="0"/>
              </a:rPr>
              <a:t> realizada </a:t>
            </a:r>
            <a:r>
              <a:rPr lang="pt-PT" sz="1800" dirty="0" err="1" smtClean="0">
                <a:latin typeface="Comic Sans MS" pitchFamily="66" charset="0"/>
              </a:rPr>
              <a:t>na</a:t>
            </a:r>
            <a:r>
              <a:rPr lang="pt-PT" sz="1800" dirty="0" smtClean="0">
                <a:latin typeface="Comic Sans MS" pitchFamily="66" charset="0"/>
              </a:rPr>
              <a:t> medula </a:t>
            </a:r>
            <a:r>
              <a:rPr lang="pt-PT" sz="1800" dirty="0" err="1" smtClean="0">
                <a:latin typeface="Comic Sans MS" pitchFamily="66" charset="0"/>
              </a:rPr>
              <a:t>óssea</a:t>
            </a:r>
            <a:r>
              <a:rPr lang="pt-PT" sz="1800" dirty="0" smtClean="0">
                <a:latin typeface="Comic Sans MS" pitchFamily="66" charset="0"/>
              </a:rPr>
              <a:t> através </a:t>
            </a:r>
            <a:r>
              <a:rPr lang="pt-PT" sz="1800" dirty="0" err="1" smtClean="0">
                <a:latin typeface="Comic Sans MS" pitchFamily="66" charset="0"/>
              </a:rPr>
              <a:t>da</a:t>
            </a:r>
            <a:r>
              <a:rPr lang="pt-PT" sz="1800" dirty="0" smtClean="0">
                <a:latin typeface="Comic Sans MS" pitchFamily="66" charset="0"/>
              </a:rPr>
              <a:t> maturação </a:t>
            </a:r>
            <a:r>
              <a:rPr lang="pt-PT" sz="1800" dirty="0" err="1" smtClean="0">
                <a:latin typeface="Comic Sans MS" pitchFamily="66" charset="0"/>
              </a:rPr>
              <a:t>de</a:t>
            </a:r>
            <a:r>
              <a:rPr lang="pt-PT" sz="1800" dirty="0" smtClean="0">
                <a:latin typeface="Comic Sans MS" pitchFamily="66" charset="0"/>
              </a:rPr>
              <a:t> diferentes </a:t>
            </a:r>
            <a:r>
              <a:rPr lang="pt-PT" sz="1800" dirty="0" err="1" smtClean="0">
                <a:latin typeface="Comic Sans MS" pitchFamily="66" charset="0"/>
              </a:rPr>
              <a:t>células</a:t>
            </a:r>
            <a:r>
              <a:rPr lang="pt-PT" sz="1800" dirty="0" smtClean="0">
                <a:latin typeface="Comic Sans MS" pitchFamily="66" charset="0"/>
              </a:rPr>
              <a:t> sanguíneas.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 smtClean="0">
                <a:latin typeface="Comic Sans MS" pitchFamily="66" charset="0"/>
              </a:rPr>
              <a:t>Processo </a:t>
            </a:r>
            <a:r>
              <a:rPr lang="pt-PT" sz="1800" dirty="0" err="1" smtClean="0">
                <a:latin typeface="Comic Sans MS" pitchFamily="66" charset="0"/>
              </a:rPr>
              <a:t>designado</a:t>
            </a:r>
            <a:r>
              <a:rPr lang="pt-PT" sz="1800" dirty="0" smtClean="0">
                <a:latin typeface="Comic Sans MS" pitchFamily="66" charset="0"/>
              </a:rPr>
              <a:t> de </a:t>
            </a:r>
            <a:r>
              <a:rPr lang="pt-PT" sz="1800" b="1" dirty="0" err="1" smtClean="0">
                <a:latin typeface="Comic Sans MS" pitchFamily="66" charset="0"/>
              </a:rPr>
              <a:t>hematopoiese</a:t>
            </a:r>
            <a:r>
              <a:rPr lang="pt-PT" sz="1800" dirty="0" smtClean="0">
                <a:latin typeface="Comic Sans MS" pitchFamily="66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PT" sz="1800" dirty="0">
              <a:latin typeface="Comic Sans MS" pitchFamily="66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PT" sz="1800" dirty="0">
                <a:latin typeface="Comic Sans MS" pitchFamily="66" charset="0"/>
              </a:rPr>
              <a:t>Os leucócitos vão amadurecer ao nível dos órgãos </a:t>
            </a:r>
            <a:r>
              <a:rPr lang="pt-PT" sz="1800" dirty="0" err="1">
                <a:latin typeface="Comic Sans MS" pitchFamily="66" charset="0"/>
              </a:rPr>
              <a:t>linfoides</a:t>
            </a:r>
            <a:r>
              <a:rPr lang="pt-PT" sz="1800" dirty="0">
                <a:latin typeface="Comic Sans MS" pitchFamily="66" charset="0"/>
              </a:rPr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PT" sz="1800" dirty="0">
                <a:latin typeface="Comic Sans MS" pitchFamily="66" charset="0"/>
              </a:rPr>
              <a:t>baço, amígdalas e gânglios linfáticos.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PT" sz="1800" dirty="0" smtClean="0">
                <a:latin typeface="Comic Sans MS" pitchFamily="66" charset="0"/>
              </a:rPr>
              <a:t> </a:t>
            </a:r>
            <a:endParaRPr lang="pt-PT" sz="1800" dirty="0">
              <a:latin typeface="Comic Sans MS" pitchFamily="66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404664"/>
            <a:ext cx="1728192" cy="580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Sangue</a:t>
            </a:r>
            <a:endParaRPr kumimoji="0" lang="pt-PT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iran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écnica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1010</TotalTime>
  <Words>1439</Words>
  <Application>Microsoft Office PowerPoint</Application>
  <PresentationFormat>Apresentação no Ecrã (4:3)</PresentationFormat>
  <Paragraphs>253</Paragraphs>
  <Slides>27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28" baseType="lpstr">
      <vt:lpstr>Mirante</vt:lpstr>
      <vt:lpstr>Sistema Cardiovascular</vt:lpstr>
      <vt:lpstr>Sistema Cardiovascular</vt:lpstr>
      <vt:lpstr>Sistema Circulatório</vt:lpstr>
      <vt:lpstr>Sangue</vt:lpstr>
      <vt:lpstr>Células Sanguíneas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Linfa</vt:lpstr>
      <vt:lpstr>Linfa</vt:lpstr>
      <vt:lpstr>Apresentação do PowerPoint</vt:lpstr>
      <vt:lpstr>Vasos Sanguíneos</vt:lpstr>
      <vt:lpstr>Apresentação do PowerPoint</vt:lpstr>
      <vt:lpstr>Apresentação do PowerPoint</vt:lpstr>
      <vt:lpstr>Comparação entre os três tipos de vasos sanguíneos</vt:lpstr>
      <vt:lpstr>Coração</vt:lpstr>
      <vt:lpstr>Apresentação do PowerPoint</vt:lpstr>
      <vt:lpstr>Estrutura interna do Coração</vt:lpstr>
      <vt:lpstr>Ciclo Cardíaco</vt:lpstr>
      <vt:lpstr>Ritmo cardíaco e Pressão sanguínea</vt:lpstr>
      <vt:lpstr>Circulação Sanguínea</vt:lpstr>
      <vt:lpstr>Circulação Sanguínea</vt:lpstr>
      <vt:lpstr>Circulação pulmonar ou Pequena Pulmonar</vt:lpstr>
      <vt:lpstr>Circulação sistémica ou Grande Circulação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Cardio-Respiratório</dc:title>
  <dc:creator>Hugo</dc:creator>
  <cp:lastModifiedBy>Ana Brito</cp:lastModifiedBy>
  <cp:revision>120</cp:revision>
  <dcterms:created xsi:type="dcterms:W3CDTF">2009-01-19T15:36:18Z</dcterms:created>
  <dcterms:modified xsi:type="dcterms:W3CDTF">2012-03-13T01:04:07Z</dcterms:modified>
</cp:coreProperties>
</file>