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78" r:id="rId3"/>
    <p:sldId id="279" r:id="rId4"/>
    <p:sldId id="280" r:id="rId5"/>
    <p:sldId id="281" r:id="rId6"/>
    <p:sldId id="282" r:id="rId7"/>
    <p:sldId id="283" r:id="rId8"/>
    <p:sldId id="284" r:id="rId9"/>
    <p:sldId id="286" r:id="rId10"/>
    <p:sldId id="285" r:id="rId11"/>
    <p:sldId id="287" r:id="rId1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3399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74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FA91C-3E51-47A0-981B-F0526D3F0A54}" type="datetimeFigureOut">
              <a:rPr lang="pt-PT" smtClean="0"/>
              <a:pPr/>
              <a:t>04-12-2012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9E5CB-96C1-4AF9-B9B0-FDA99DB02905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456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08221-71A6-467E-9539-06AC3FC36977}" type="slidenum">
              <a:rPr lang="pt-PT" smtClean="0">
                <a:solidFill>
                  <a:prstClr val="black"/>
                </a:solidFill>
              </a:rPr>
              <a:pPr/>
              <a:t>1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46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08221-71A6-467E-9539-06AC3FC36977}" type="slidenum">
              <a:rPr lang="pt-PT" smtClean="0">
                <a:solidFill>
                  <a:prstClr val="black"/>
                </a:solidFill>
              </a:rPr>
              <a:pPr/>
              <a:t>10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14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08221-71A6-467E-9539-06AC3FC36977}" type="slidenum">
              <a:rPr lang="pt-PT" smtClean="0">
                <a:solidFill>
                  <a:prstClr val="black"/>
                </a:solidFill>
              </a:rPr>
              <a:pPr/>
              <a:t>2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14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08221-71A6-467E-9539-06AC3FC36977}" type="slidenum">
              <a:rPr lang="pt-PT" smtClean="0">
                <a:solidFill>
                  <a:prstClr val="black"/>
                </a:solidFill>
              </a:rPr>
              <a:pPr/>
              <a:t>3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14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08221-71A6-467E-9539-06AC3FC36977}" type="slidenum">
              <a:rPr lang="pt-PT" smtClean="0">
                <a:solidFill>
                  <a:prstClr val="black"/>
                </a:solidFill>
              </a:rPr>
              <a:pPr/>
              <a:t>4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14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08221-71A6-467E-9539-06AC3FC36977}" type="slidenum">
              <a:rPr lang="pt-PT" smtClean="0">
                <a:solidFill>
                  <a:prstClr val="black"/>
                </a:solidFill>
              </a:rPr>
              <a:pPr/>
              <a:t>5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14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08221-71A6-467E-9539-06AC3FC36977}" type="slidenum">
              <a:rPr lang="pt-PT" smtClean="0">
                <a:solidFill>
                  <a:prstClr val="black"/>
                </a:solidFill>
              </a:rPr>
              <a:pPr/>
              <a:t>6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14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08221-71A6-467E-9539-06AC3FC36977}" type="slidenum">
              <a:rPr lang="pt-PT" smtClean="0">
                <a:solidFill>
                  <a:prstClr val="black"/>
                </a:solidFill>
              </a:rPr>
              <a:pPr/>
              <a:t>7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14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08221-71A6-467E-9539-06AC3FC36977}" type="slidenum">
              <a:rPr lang="pt-PT" smtClean="0">
                <a:solidFill>
                  <a:prstClr val="black"/>
                </a:solidFill>
              </a:rPr>
              <a:pPr/>
              <a:t>8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14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08221-71A6-467E-9539-06AC3FC36977}" type="slidenum">
              <a:rPr lang="pt-PT" smtClean="0">
                <a:solidFill>
                  <a:prstClr val="black"/>
                </a:solidFill>
              </a:rPr>
              <a:pPr/>
              <a:t>9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1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ACF5-7C39-457C-A3DF-2F819DE2246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04-12-2012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BD40-EC0D-4F9D-96E5-5F76AFE04FB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0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ACF5-7C39-457C-A3DF-2F819DE2246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04-12-2012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BD40-EC0D-4F9D-96E5-5F76AFE04FB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6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ACF5-7C39-457C-A3DF-2F819DE2246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04-12-2012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BD40-EC0D-4F9D-96E5-5F76AFE04FB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07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ACF5-7C39-457C-A3DF-2F819DE2246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04-12-2012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BD40-EC0D-4F9D-96E5-5F76AFE04FB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67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ACF5-7C39-457C-A3DF-2F819DE2246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04-12-2012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BD40-EC0D-4F9D-96E5-5F76AFE04FB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06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ACF5-7C39-457C-A3DF-2F819DE2246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04-12-2012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BD40-EC0D-4F9D-96E5-5F76AFE04FB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65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ACF5-7C39-457C-A3DF-2F819DE2246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04-12-2012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BD40-EC0D-4F9D-96E5-5F76AFE04FB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38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ACF5-7C39-457C-A3DF-2F819DE2246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04-12-2012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BD40-EC0D-4F9D-96E5-5F76AFE04FB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58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ACF5-7C39-457C-A3DF-2F819DE2246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04-12-2012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BD40-EC0D-4F9D-96E5-5F76AFE04FB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35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ACF5-7C39-457C-A3DF-2F819DE2246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04-12-2012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BD40-EC0D-4F9D-96E5-5F76AFE04FB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696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ACF5-7C39-457C-A3DF-2F819DE2246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04-12-2012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BD40-EC0D-4F9D-96E5-5F76AFE04FB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9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ACF5-7C39-457C-A3DF-2F819DE2246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04-12-2012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BD40-EC0D-4F9D-96E5-5F76AFE04FB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0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ACF5-7C39-457C-A3DF-2F819DE2246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04-12-2012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BD40-EC0D-4F9D-96E5-5F76AFE04FB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60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ACF5-7C39-457C-A3DF-2F819DE2246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04-12-2012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BD40-EC0D-4F9D-96E5-5F76AFE04FB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5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ACF5-7C39-457C-A3DF-2F819DE2246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04-12-2012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BD40-EC0D-4F9D-96E5-5F76AFE04FB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ACF5-7C39-457C-A3DF-2F819DE2246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04-12-2012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BD40-EC0D-4F9D-96E5-5F76AFE04FB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9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ACF5-7C39-457C-A3DF-2F819DE2246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04-12-2012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BD40-EC0D-4F9D-96E5-5F76AFE04FB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ACF5-7C39-457C-A3DF-2F819DE2246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04-12-2012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BD40-EC0D-4F9D-96E5-5F76AFE04FB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9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ACF5-7C39-457C-A3DF-2F819DE2246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04-12-2012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BD40-EC0D-4F9D-96E5-5F76AFE04FB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7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ACF5-7C39-457C-A3DF-2F819DE2246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04-12-2012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BD40-EC0D-4F9D-96E5-5F76AFE04FB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07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ACF5-7C39-457C-A3DF-2F819DE2246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04-12-2012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BD40-EC0D-4F9D-96E5-5F76AFE04FB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4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ACF5-7C39-457C-A3DF-2F819DE2246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04-12-2012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BD40-EC0D-4F9D-96E5-5F76AFE04FB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7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AACF5-7C39-457C-A3DF-2F819DE2246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04-12-2012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DBD40-EC0D-4F9D-96E5-5F76AFE04FB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2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AACF5-7C39-457C-A3DF-2F819DE2246E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04-12-2012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DBD40-EC0D-4F9D-96E5-5F76AFE04FB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1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1600" y="3788042"/>
            <a:ext cx="3989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dirty="0">
                <a:solidFill>
                  <a:schemeClr val="bg1">
                    <a:lumMod val="65000"/>
                  </a:schemeClr>
                </a:solidFill>
              </a:rPr>
              <a:t>» Ciências </a:t>
            </a:r>
            <a:r>
              <a:rPr lang="pt-PT" sz="2800" dirty="0" smtClean="0">
                <a:solidFill>
                  <a:schemeClr val="bg1">
                    <a:lumMod val="65000"/>
                  </a:schemeClr>
                </a:solidFill>
              </a:rPr>
              <a:t>Naturais 7º </a:t>
            </a:r>
            <a:r>
              <a:rPr lang="pt-PT" sz="2800" dirty="0">
                <a:solidFill>
                  <a:schemeClr val="bg1">
                    <a:lumMod val="65000"/>
                  </a:schemeClr>
                </a:solidFill>
              </a:rPr>
              <a:t>ano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7695" y="4326120"/>
            <a:ext cx="4006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b="1" dirty="0" smtClean="0">
                <a:solidFill>
                  <a:schemeClr val="accent5">
                    <a:lumMod val="75000"/>
                  </a:schemeClr>
                </a:solidFill>
              </a:rPr>
              <a:t>Estrutura </a:t>
            </a:r>
            <a:r>
              <a:rPr lang="pt-PT" sz="2800" b="1" dirty="0">
                <a:solidFill>
                  <a:schemeClr val="accent5">
                    <a:lumMod val="75000"/>
                  </a:schemeClr>
                </a:solidFill>
              </a:rPr>
              <a:t>interna da Terra</a:t>
            </a:r>
            <a:endParaRPr lang="en-GB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6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43608" y="9746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Estrutura interna da Terra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16" name="CaixaDeTexto 8"/>
          <p:cNvSpPr txBox="1"/>
          <p:nvPr/>
        </p:nvSpPr>
        <p:spPr>
          <a:xfrm>
            <a:off x="755576" y="654943"/>
            <a:ext cx="8064896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b="1" dirty="0" smtClean="0"/>
              <a:t> Síntese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01172" y="992603"/>
            <a:ext cx="5683196" cy="5868000"/>
            <a:chOff x="1985148" y="1091042"/>
            <a:chExt cx="5683196" cy="572233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5" t="9947" r="12466" b="7541"/>
            <a:stretch/>
          </p:blipFill>
          <p:spPr bwMode="auto">
            <a:xfrm>
              <a:off x="1985148" y="1091042"/>
              <a:ext cx="5683196" cy="5722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444208" y="1091042"/>
              <a:ext cx="1224136" cy="32173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6714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43608" y="9746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Estrutura interna da Terra</a:t>
            </a:r>
            <a:endParaRPr lang="pt-PT" sz="28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1885" t="2616" r="1966" b="8444"/>
          <a:stretch>
            <a:fillRect/>
          </a:stretch>
        </p:blipFill>
        <p:spPr bwMode="auto">
          <a:xfrm>
            <a:off x="5955849" y="1736721"/>
            <a:ext cx="2762364" cy="184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ângulo 4"/>
          <p:cNvSpPr/>
          <p:nvPr/>
        </p:nvSpPr>
        <p:spPr>
          <a:xfrm>
            <a:off x="841466" y="1594077"/>
            <a:ext cx="4861548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O estudo da estrutura interna da Terra é muito complexo e depende do desenvolvimento científico e tecnológico. Este estudo é essencial para compreender a distribuição dos sismos e vulcões, e faz-se recorrendo a diversos métodos.</a:t>
            </a:r>
            <a:endParaRPr lang="pt-PT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897232" y="4219812"/>
            <a:ext cx="8388424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PT" sz="2000" b="1" dirty="0" smtClean="0">
                <a:latin typeface="+mj-lt"/>
                <a:ea typeface="+mj-ea"/>
                <a:cs typeface="+mj-cs"/>
              </a:rPr>
              <a:t>O estudo da estrutura interna da Terra faz-se recorrendo a: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920857" y="4651812"/>
            <a:ext cx="38995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-180975" algn="l"/>
              </a:tabLst>
            </a:pPr>
            <a:r>
              <a:rPr lang="pt-PT" dirty="0" smtClean="0">
                <a:ea typeface="Times New Roman" pitchFamily="18" charset="0"/>
                <a:cs typeface="Tahoma" pitchFamily="34" charset="0"/>
              </a:rPr>
              <a:t>Métodos diretos</a:t>
            </a:r>
            <a:endPara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ahoma" pitchFamily="34" charset="0"/>
            </a:endParaRPr>
          </a:p>
          <a:p>
            <a:pPr indent="180975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-180975" algn="l"/>
              </a:tabLst>
            </a:pPr>
            <a:r>
              <a:rPr lang="pt-PT" dirty="0" smtClean="0">
                <a:ea typeface="Times New Roman" pitchFamily="18" charset="0"/>
                <a:cs typeface="Tahoma" pitchFamily="34" charset="0"/>
              </a:rPr>
              <a:t>Métodos indiretos</a:t>
            </a:r>
            <a:endParaRPr kumimoji="0" lang="pt-P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29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43608" y="9746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Estrutura interna da Terra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878254" y="836712"/>
            <a:ext cx="42840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z="2000" b="1" dirty="0" smtClean="0"/>
              <a:t>Métodos diretos:</a:t>
            </a:r>
            <a:endParaRPr lang="pt-PT" sz="2000" dirty="0"/>
          </a:p>
        </p:txBody>
      </p:sp>
      <p:sp>
        <p:nvSpPr>
          <p:cNvPr id="16" name="CaixaDeTexto 23"/>
          <p:cNvSpPr txBox="1"/>
          <p:nvPr/>
        </p:nvSpPr>
        <p:spPr>
          <a:xfrm>
            <a:off x="913750" y="1151619"/>
            <a:ext cx="73306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Os métodos diretos baseiam-se na recolha e análise direta de rochas.</a:t>
            </a:r>
            <a:endParaRPr lang="pt-PT" dirty="0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878254" y="2140324"/>
            <a:ext cx="8388424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PT" sz="2000" b="1" dirty="0" smtClean="0">
                <a:latin typeface="+mj-lt"/>
                <a:ea typeface="+mj-ea"/>
                <a:cs typeface="+mj-cs"/>
              </a:rPr>
              <a:t>Exemplos de métodos diretos: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866254" y="2482946"/>
            <a:ext cx="4115569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-180975" algn="l"/>
              </a:tabLst>
            </a:pPr>
            <a:r>
              <a:rPr lang="pt-PT" dirty="0" smtClean="0">
                <a:ea typeface="Times New Roman" pitchFamily="18" charset="0"/>
                <a:cs typeface="Tahoma" pitchFamily="34" charset="0"/>
              </a:rPr>
              <a:t>Estudo de materiais vulcânicos</a:t>
            </a:r>
          </a:p>
          <a:p>
            <a:pPr indent="180975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-180975" algn="l"/>
              </a:tabLst>
            </a:pPr>
            <a:r>
              <a:rPr lang="pt-PT" dirty="0" smtClean="0">
                <a:ea typeface="Times New Roman" pitchFamily="18" charset="0"/>
                <a:cs typeface="Tahoma" pitchFamily="34" charset="0"/>
              </a:rPr>
              <a:t>Minas</a:t>
            </a:r>
          </a:p>
          <a:p>
            <a:pPr indent="180975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-180975" algn="l"/>
              </a:tabLst>
            </a:pPr>
            <a:r>
              <a:rPr lang="pt-PT" dirty="0" smtClean="0">
                <a:ea typeface="Times New Roman" pitchFamily="18" charset="0"/>
                <a:cs typeface="Tahoma" pitchFamily="34" charset="0"/>
              </a:rPr>
              <a:t>Sondagens</a:t>
            </a:r>
            <a:endParaRPr kumimoji="0" lang="pt-P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997697"/>
            <a:ext cx="2742499" cy="276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219" y="5209657"/>
            <a:ext cx="3574157" cy="152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\\ptalffps01\EEM-Multimedia\Coordenacao.Multimedia\Shutterstock\Para_Filipe\shutterstock_742051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59450"/>
            <a:ext cx="2291925" cy="343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14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43608" y="9746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Estrutura interna da Terra</a:t>
            </a:r>
            <a:endParaRPr lang="pt-PT" sz="2800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 t="4582"/>
          <a:stretch>
            <a:fillRect/>
          </a:stretch>
        </p:blipFill>
        <p:spPr bwMode="auto">
          <a:xfrm>
            <a:off x="1547664" y="3602903"/>
            <a:ext cx="6480232" cy="279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13"/>
          <p:cNvSpPr/>
          <p:nvPr/>
        </p:nvSpPr>
        <p:spPr>
          <a:xfrm>
            <a:off x="689570" y="1124744"/>
            <a:ext cx="3687291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9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-180975" algn="l"/>
              </a:tabLst>
            </a:pPr>
            <a:r>
              <a:rPr lang="pt-PT" sz="2000" b="1" dirty="0" smtClean="0">
                <a:ea typeface="Times New Roman" pitchFamily="18" charset="0"/>
                <a:cs typeface="Tahoma" pitchFamily="34" charset="0"/>
              </a:rPr>
              <a:t> Estudo de materiais vulcânicos</a:t>
            </a:r>
          </a:p>
        </p:txBody>
      </p:sp>
      <p:sp>
        <p:nvSpPr>
          <p:cNvPr id="23" name="Rectângulo 8"/>
          <p:cNvSpPr/>
          <p:nvPr/>
        </p:nvSpPr>
        <p:spPr>
          <a:xfrm>
            <a:off x="752711" y="1844824"/>
            <a:ext cx="785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Consiste na recolha e análise direta de rochas, como por exemplo as magmáticas. Estas rochas resultam da consolidação de um magma, formado por vezes a mais de 100 km de profundidade. Como o magma está fundido, permite-nos concluir que a temperatura aumenta com a profundidade.</a:t>
            </a:r>
          </a:p>
        </p:txBody>
      </p:sp>
    </p:spTree>
    <p:extLst>
      <p:ext uri="{BB962C8B-B14F-4D97-AF65-F5344CB8AC3E}">
        <p14:creationId xmlns:p14="http://schemas.microsoft.com/office/powerpoint/2010/main" val="9654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43608" y="9746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Estrutura interna da Terra</a:t>
            </a:r>
            <a:endParaRPr lang="pt-PT" sz="28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580" y="3140968"/>
            <a:ext cx="5301596" cy="30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ângulo 14"/>
          <p:cNvSpPr/>
          <p:nvPr/>
        </p:nvSpPr>
        <p:spPr>
          <a:xfrm>
            <a:off x="827584" y="1988840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Os geólogos estudam as rochas que se formaram a várias dezenas de quilómetros de profundidade e que se encontram atualmente em minas profundas (máximo de 4 km).</a:t>
            </a:r>
            <a:endParaRPr lang="pt-PT" dirty="0"/>
          </a:p>
        </p:txBody>
      </p:sp>
      <p:sp>
        <p:nvSpPr>
          <p:cNvPr id="10" name="Rectângulo 15"/>
          <p:cNvSpPr/>
          <p:nvPr/>
        </p:nvSpPr>
        <p:spPr>
          <a:xfrm>
            <a:off x="827584" y="1292285"/>
            <a:ext cx="1021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9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-180975" algn="l"/>
              </a:tabLst>
            </a:pPr>
            <a:r>
              <a:rPr lang="pt-PT" sz="2000" b="1" dirty="0" smtClean="0">
                <a:ea typeface="Times New Roman" pitchFamily="18" charset="0"/>
                <a:cs typeface="Tahoma" pitchFamily="34" charset="0"/>
              </a:rPr>
              <a:t>Minas</a:t>
            </a:r>
          </a:p>
        </p:txBody>
      </p:sp>
      <p:sp>
        <p:nvSpPr>
          <p:cNvPr id="11" name="CaixaDeTexto 17"/>
          <p:cNvSpPr txBox="1"/>
          <p:nvPr/>
        </p:nvSpPr>
        <p:spPr>
          <a:xfrm>
            <a:off x="6188465" y="587075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Mina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6923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43608" y="9746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Estrutura interna da Terra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13" name="CaixaDeTexto 10"/>
          <p:cNvSpPr txBox="1"/>
          <p:nvPr/>
        </p:nvSpPr>
        <p:spPr>
          <a:xfrm>
            <a:off x="789384" y="5072832"/>
            <a:ext cx="7884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 smtClean="0"/>
              <a:t>Métodos diretos: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Fornecem dados sobre as camadas mais superficiais da Terra, não permitindo analisar dados das camadas localizadas a vários milhares de quilómetros de profundidade.</a:t>
            </a:r>
            <a:endParaRPr lang="pt-PT" dirty="0"/>
          </a:p>
        </p:txBody>
      </p:sp>
      <p:sp>
        <p:nvSpPr>
          <p:cNvPr id="14" name="Rectângulo 15"/>
          <p:cNvSpPr/>
          <p:nvPr/>
        </p:nvSpPr>
        <p:spPr>
          <a:xfrm>
            <a:off x="820927" y="1335749"/>
            <a:ext cx="1518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9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-180975" algn="l"/>
              </a:tabLst>
            </a:pPr>
            <a:r>
              <a:rPr lang="pt-PT" sz="2000" b="1" dirty="0" smtClean="0">
                <a:ea typeface="Times New Roman" pitchFamily="18" charset="0"/>
                <a:cs typeface="Tahoma" pitchFamily="34" charset="0"/>
              </a:rPr>
              <a:t>Sondagens</a:t>
            </a:r>
          </a:p>
        </p:txBody>
      </p:sp>
      <p:sp>
        <p:nvSpPr>
          <p:cNvPr id="15" name="Rectângulo 8"/>
          <p:cNvSpPr/>
          <p:nvPr/>
        </p:nvSpPr>
        <p:spPr>
          <a:xfrm>
            <a:off x="843919" y="1827172"/>
            <a:ext cx="4592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As sondagens correspondem a furos profundos (máximo de 12 km) realizados por todo o globo e permitem a recolha de materiais</a:t>
            </a:r>
            <a:endParaRPr lang="pt-PT" dirty="0"/>
          </a:p>
        </p:txBody>
      </p:sp>
      <p:sp>
        <p:nvSpPr>
          <p:cNvPr id="16" name="Rectângulo 11"/>
          <p:cNvSpPr/>
          <p:nvPr/>
        </p:nvSpPr>
        <p:spPr>
          <a:xfrm>
            <a:off x="5647582" y="4947809"/>
            <a:ext cx="2934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dirty="0" smtClean="0"/>
              <a:t>Torre de sondagens e materiais obtidos</a:t>
            </a:r>
          </a:p>
          <a:p>
            <a:pPr algn="ctr"/>
            <a:r>
              <a:rPr lang="pt-PT" sz="1200" dirty="0" smtClean="0"/>
              <a:t>a partir do furo profundo.</a:t>
            </a:r>
            <a:endParaRPr lang="pt-PT" sz="1200" dirty="0"/>
          </a:p>
        </p:txBody>
      </p:sp>
      <p:pic>
        <p:nvPicPr>
          <p:cNvPr id="17" name="Picture 2" descr="C:\Users\estagiowebd\Desktop\PPT ASA\Ciência &amp; Vida 7\169C CN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40" y="2911288"/>
            <a:ext cx="2914877" cy="194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ptalffps01\EEM-Multimedia\Coordenacao.Multimedia\Shutterstock\Para_Filipe\shutterstock_742051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27" y="1021669"/>
            <a:ext cx="2612999" cy="391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93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43608" y="9746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Estrutura interna da Terra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792088" y="1148008"/>
            <a:ext cx="42840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z="2000" b="1" dirty="0" smtClean="0"/>
              <a:t>Métodos indiretos:</a:t>
            </a:r>
            <a:endParaRPr lang="pt-PT" sz="2000" dirty="0"/>
          </a:p>
        </p:txBody>
      </p:sp>
      <p:sp>
        <p:nvSpPr>
          <p:cNvPr id="11" name="CaixaDeTexto 6"/>
          <p:cNvSpPr txBox="1"/>
          <p:nvPr/>
        </p:nvSpPr>
        <p:spPr>
          <a:xfrm>
            <a:off x="803834" y="1569164"/>
            <a:ext cx="787262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Possibilitam o estudo das camadas mais internas e profundas da Terra, recorrendo a tecnologias que nos permitem determinar e/ou inferir as propriedades dos materiais sem ter acesso direto a amostras.</a:t>
            </a:r>
            <a:endParaRPr lang="pt-PT" dirty="0"/>
          </a:p>
        </p:txBody>
      </p:sp>
      <p:sp>
        <p:nvSpPr>
          <p:cNvPr id="19" name="CaixaDeTexto 8"/>
          <p:cNvSpPr txBox="1"/>
          <p:nvPr/>
        </p:nvSpPr>
        <p:spPr>
          <a:xfrm>
            <a:off x="827584" y="3851463"/>
            <a:ext cx="91085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 smtClean="0"/>
              <a:t>Exemplos de métodos indiretos:</a:t>
            </a:r>
          </a:p>
          <a:p>
            <a:pPr algn="just"/>
            <a:endParaRPr lang="pt-PT" b="1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dirty="0" smtClean="0"/>
              <a:t> Estudo dos meteoritos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dirty="0" smtClean="0"/>
              <a:t> Geotermia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dirty="0" smtClean="0"/>
              <a:t> Sismologia</a:t>
            </a:r>
          </a:p>
          <a:p>
            <a:pPr algn="just"/>
            <a:endParaRPr lang="pt-P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20457" r="6234" b="37998"/>
          <a:stretch/>
        </p:blipFill>
        <p:spPr>
          <a:xfrm>
            <a:off x="4427893" y="3212976"/>
            <a:ext cx="4453246" cy="26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9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43608" y="9746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Estrutura interna da Terra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8" name="CaixaDeTexto 8"/>
          <p:cNvSpPr txBox="1"/>
          <p:nvPr/>
        </p:nvSpPr>
        <p:spPr>
          <a:xfrm>
            <a:off x="916422" y="1052736"/>
            <a:ext cx="82311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dirty="0" smtClean="0"/>
              <a:t> </a:t>
            </a:r>
            <a:r>
              <a:rPr lang="pt-PT" b="1" dirty="0" smtClean="0"/>
              <a:t>Estudo dos meteoritos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Os cientistas defendem que os meteoritos ricos em ferro e níquel possuem uma composição química semelhante aos materiais no centro da Terra. Assim, as camadas mais internas devem ser ricas em ferro e níquel.</a:t>
            </a:r>
          </a:p>
        </p:txBody>
      </p:sp>
      <p:sp>
        <p:nvSpPr>
          <p:cNvPr id="12" name="Rectângulo 10"/>
          <p:cNvSpPr/>
          <p:nvPr/>
        </p:nvSpPr>
        <p:spPr>
          <a:xfrm>
            <a:off x="6026989" y="5945330"/>
            <a:ext cx="1137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Meteorito</a:t>
            </a: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69474"/>
            <a:ext cx="4824536" cy="372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2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43608" y="9746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Estrutura interna da Terra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16" name="CaixaDeTexto 8"/>
          <p:cNvSpPr txBox="1"/>
          <p:nvPr/>
        </p:nvSpPr>
        <p:spPr>
          <a:xfrm>
            <a:off x="755576" y="654943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dirty="0" smtClean="0"/>
              <a:t> </a:t>
            </a:r>
            <a:r>
              <a:rPr lang="pt-PT" b="1" dirty="0" smtClean="0"/>
              <a:t>Geotermia 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O estudo da variação da temperatura com a profundidade é essencial para saber o estado físico em que se encontram os materiais. É sabido que a temperatura tende a aumentar com a profundidade.</a:t>
            </a:r>
            <a:endParaRPr lang="pt-PT" dirty="0"/>
          </a:p>
        </p:txBody>
      </p:sp>
      <p:sp>
        <p:nvSpPr>
          <p:cNvPr id="17" name="CaixaDeTexto 2"/>
          <p:cNvSpPr txBox="1"/>
          <p:nvPr/>
        </p:nvSpPr>
        <p:spPr>
          <a:xfrm>
            <a:off x="755576" y="1879079"/>
            <a:ext cx="79201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PT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dirty="0" smtClean="0"/>
              <a:t> </a:t>
            </a:r>
            <a:r>
              <a:rPr lang="pt-PT" b="1" dirty="0" smtClean="0"/>
              <a:t>Sismologia 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O registo e o estudo da propagação das ondas sísmicas fornecem os dados mais importantes para estudar a estrutura interna da Terra, pois as ondas sísmicas propagam-se por todo o globo e podem ser registadas pelos sismógrafos. Como a velocidade das ondas depende das características dos materiais, é possível determinar o seu estado físico: 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por exemplo, as ondas S só se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propagam em materiais sólidos e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 as ondas P deslocam-se mais 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rapidamente em materiais mais 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rígidos.</a:t>
            </a:r>
            <a:endParaRPr lang="pt-PT" dirty="0"/>
          </a:p>
        </p:txBody>
      </p:sp>
      <p:grpSp>
        <p:nvGrpSpPr>
          <p:cNvPr id="18" name="Group 17"/>
          <p:cNvGrpSpPr/>
          <p:nvPr/>
        </p:nvGrpSpPr>
        <p:grpSpPr>
          <a:xfrm>
            <a:off x="4200284" y="4520455"/>
            <a:ext cx="4608000" cy="2337545"/>
            <a:chOff x="4200284" y="4520455"/>
            <a:chExt cx="4608000" cy="233754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DF7E1"/>
                </a:clrFrom>
                <a:clrTo>
                  <a:srgbClr val="FDF7E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00284" y="4520455"/>
              <a:ext cx="4608000" cy="23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4355976" y="6669360"/>
              <a:ext cx="2592288" cy="188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67149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499</Words>
  <Application>Microsoft Office PowerPoint</Application>
  <PresentationFormat>On-screen Show (4:3)</PresentationFormat>
  <Paragraphs>63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1_Tema do Office</vt:lpstr>
      <vt:lpstr>2_Tema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Contributo da Ciência e da Tecnologia para o estudo da estrutura interna da Terra</dc:title>
  <dc:creator>Estágio WebD</dc:creator>
  <cp:lastModifiedBy>Filipe Lopes</cp:lastModifiedBy>
  <cp:revision>60</cp:revision>
  <dcterms:created xsi:type="dcterms:W3CDTF">2012-03-04T19:26:05Z</dcterms:created>
  <dcterms:modified xsi:type="dcterms:W3CDTF">2012-12-04T15:15:35Z</dcterms:modified>
</cp:coreProperties>
</file>