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3" r:id="rId4"/>
    <p:sldId id="274" r:id="rId5"/>
    <p:sldId id="277" r:id="rId6"/>
    <p:sldId id="276" r:id="rId7"/>
    <p:sldId id="275" r:id="rId8"/>
    <p:sldId id="279" r:id="rId9"/>
    <p:sldId id="258" r:id="rId10"/>
    <p:sldId id="278" r:id="rId11"/>
    <p:sldId id="280" r:id="rId12"/>
    <p:sldId id="260" r:id="rId13"/>
    <p:sldId id="296" r:id="rId14"/>
    <p:sldId id="295" r:id="rId15"/>
    <p:sldId id="281" r:id="rId16"/>
    <p:sldId id="282" r:id="rId17"/>
    <p:sldId id="289" r:id="rId18"/>
    <p:sldId id="283" r:id="rId19"/>
    <p:sldId id="284" r:id="rId20"/>
    <p:sldId id="290" r:id="rId21"/>
    <p:sldId id="291" r:id="rId22"/>
    <p:sldId id="292" r:id="rId23"/>
    <p:sldId id="294" r:id="rId24"/>
    <p:sldId id="285" r:id="rId25"/>
    <p:sldId id="286" r:id="rId26"/>
    <p:sldId id="288" r:id="rId27"/>
    <p:sldId id="287" r:id="rId28"/>
    <p:sldId id="293" r:id="rId29"/>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598" autoAdjust="0"/>
  </p:normalViewPr>
  <p:slideViewPr>
    <p:cSldViewPr>
      <p:cViewPr varScale="1">
        <p:scale>
          <a:sx n="95" d="100"/>
          <a:sy n="95" d="100"/>
        </p:scale>
        <p:origin x="-44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a liv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ítu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9C615E1D-1302-4BC6-8BF7-1610F4756290}" type="datetimeFigureOut">
              <a:rPr lang="pt-PT" smtClean="0"/>
              <a:pPr/>
              <a:t>23-11-2009</a:t>
            </a:fld>
            <a:endParaRPr lang="pt-PT"/>
          </a:p>
        </p:txBody>
      </p:sp>
      <p:sp>
        <p:nvSpPr>
          <p:cNvPr id="19" name="Espaço Reservado para Rodapé 18"/>
          <p:cNvSpPr>
            <a:spLocks noGrp="1"/>
          </p:cNvSpPr>
          <p:nvPr>
            <p:ph type="ftr" sz="quarter" idx="11"/>
          </p:nvPr>
        </p:nvSpPr>
        <p:spPr/>
        <p:txBody>
          <a:bodyPr/>
          <a:lstStyle/>
          <a:p>
            <a:endParaRPr lang="pt-PT"/>
          </a:p>
        </p:txBody>
      </p:sp>
      <p:sp>
        <p:nvSpPr>
          <p:cNvPr id="27" name="Espaço Reservado para Número de Slide 26"/>
          <p:cNvSpPr>
            <a:spLocks noGrp="1"/>
          </p:cNvSpPr>
          <p:nvPr>
            <p:ph type="sldNum" sz="quarter" idx="12"/>
          </p:nvPr>
        </p:nvSpPr>
        <p:spPr/>
        <p:txBody>
          <a:bodyPr/>
          <a:lstStyle/>
          <a:p>
            <a:fld id="{7C91464A-4961-4EB6-8CD7-66A441457EE6}" type="slidenum">
              <a:rPr lang="pt-PT" smtClean="0"/>
              <a:pPr/>
              <a:t>‹nº›</a:t>
            </a:fld>
            <a:endParaRPr lang="pt-P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9C615E1D-1302-4BC6-8BF7-1610F4756290}" type="datetimeFigureOut">
              <a:rPr lang="pt-PT" smtClean="0"/>
              <a:pPr/>
              <a:t>23-11-2009</a:t>
            </a:fld>
            <a:endParaRPr lang="pt-PT"/>
          </a:p>
        </p:txBody>
      </p:sp>
      <p:sp>
        <p:nvSpPr>
          <p:cNvPr id="5" name="Espaço Reservado para Rodapé 4"/>
          <p:cNvSpPr>
            <a:spLocks noGrp="1"/>
          </p:cNvSpPr>
          <p:nvPr>
            <p:ph type="ftr" sz="quarter" idx="11"/>
          </p:nvPr>
        </p:nvSpPr>
        <p:spPr/>
        <p:txBody>
          <a:bodyPr/>
          <a:lstStyle/>
          <a:p>
            <a:endParaRPr lang="pt-PT"/>
          </a:p>
        </p:txBody>
      </p:sp>
      <p:sp>
        <p:nvSpPr>
          <p:cNvPr id="6" name="Espaço Reservado para Número de Slide 5"/>
          <p:cNvSpPr>
            <a:spLocks noGrp="1"/>
          </p:cNvSpPr>
          <p:nvPr>
            <p:ph type="sldNum" sz="quarter" idx="12"/>
          </p:nvPr>
        </p:nvSpPr>
        <p:spPr/>
        <p:txBody>
          <a:bodyPr/>
          <a:lstStyle/>
          <a:p>
            <a:fld id="{7C91464A-4961-4EB6-8CD7-66A441457EE6}"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9C615E1D-1302-4BC6-8BF7-1610F4756290}" type="datetimeFigureOut">
              <a:rPr lang="pt-PT" smtClean="0"/>
              <a:pPr/>
              <a:t>23-11-2009</a:t>
            </a:fld>
            <a:endParaRPr lang="pt-PT"/>
          </a:p>
        </p:txBody>
      </p:sp>
      <p:sp>
        <p:nvSpPr>
          <p:cNvPr id="5" name="Espaço Reservado para Rodapé 4"/>
          <p:cNvSpPr>
            <a:spLocks noGrp="1"/>
          </p:cNvSpPr>
          <p:nvPr>
            <p:ph type="ftr" sz="quarter" idx="11"/>
          </p:nvPr>
        </p:nvSpPr>
        <p:spPr/>
        <p:txBody>
          <a:bodyPr/>
          <a:lstStyle/>
          <a:p>
            <a:endParaRPr lang="pt-PT"/>
          </a:p>
        </p:txBody>
      </p:sp>
      <p:sp>
        <p:nvSpPr>
          <p:cNvPr id="6" name="Espaço Reservado para Número de Slide 5"/>
          <p:cNvSpPr>
            <a:spLocks noGrp="1"/>
          </p:cNvSpPr>
          <p:nvPr>
            <p:ph type="sldNum" sz="quarter" idx="12"/>
          </p:nvPr>
        </p:nvSpPr>
        <p:spPr/>
        <p:txBody>
          <a:bodyPr/>
          <a:lstStyle/>
          <a:p>
            <a:fld id="{7C91464A-4961-4EB6-8CD7-66A441457EE6}"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a:lvl1p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9C615E1D-1302-4BC6-8BF7-1610F4756290}" type="datetimeFigureOut">
              <a:rPr lang="pt-PT" smtClean="0"/>
              <a:pPr/>
              <a:t>23-11-2009</a:t>
            </a:fld>
            <a:endParaRPr lang="pt-PT"/>
          </a:p>
        </p:txBody>
      </p:sp>
      <p:sp>
        <p:nvSpPr>
          <p:cNvPr id="5" name="Espaço Reservado para Rodapé 4"/>
          <p:cNvSpPr>
            <a:spLocks noGrp="1"/>
          </p:cNvSpPr>
          <p:nvPr>
            <p:ph type="ftr" sz="quarter" idx="11"/>
          </p:nvPr>
        </p:nvSpPr>
        <p:spPr/>
        <p:txBody>
          <a:bodyPr/>
          <a:lstStyle/>
          <a:p>
            <a:endParaRPr lang="pt-PT"/>
          </a:p>
        </p:txBody>
      </p:sp>
      <p:sp>
        <p:nvSpPr>
          <p:cNvPr id="6" name="Espaço Reservado para Número de Slide 5"/>
          <p:cNvSpPr>
            <a:spLocks noGrp="1"/>
          </p:cNvSpPr>
          <p:nvPr>
            <p:ph type="sldNum" sz="quarter" idx="12"/>
          </p:nvPr>
        </p:nvSpPr>
        <p:spPr/>
        <p:txBody>
          <a:bodyPr/>
          <a:lstStyle/>
          <a:p>
            <a:fld id="{7C91464A-4961-4EB6-8CD7-66A441457EE6}"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a liv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ítu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9C615E1D-1302-4BC6-8BF7-1610F4756290}" type="datetimeFigureOut">
              <a:rPr lang="pt-PT" smtClean="0"/>
              <a:pPr/>
              <a:t>23-11-2009</a:t>
            </a:fld>
            <a:endParaRPr lang="pt-PT"/>
          </a:p>
        </p:txBody>
      </p:sp>
      <p:sp>
        <p:nvSpPr>
          <p:cNvPr id="5" name="Espaço Reservado para Rodapé 4"/>
          <p:cNvSpPr>
            <a:spLocks noGrp="1"/>
          </p:cNvSpPr>
          <p:nvPr>
            <p:ph type="ftr" sz="quarter" idx="11"/>
          </p:nvPr>
        </p:nvSpPr>
        <p:spPr/>
        <p:txBody>
          <a:bodyPr/>
          <a:lstStyle/>
          <a:p>
            <a:endParaRPr lang="pt-PT"/>
          </a:p>
        </p:txBody>
      </p:sp>
      <p:sp>
        <p:nvSpPr>
          <p:cNvPr id="6" name="Espaço Reservado para Número de Slide 5"/>
          <p:cNvSpPr>
            <a:spLocks noGrp="1"/>
          </p:cNvSpPr>
          <p:nvPr>
            <p:ph type="sldNum" sz="quarter" idx="12"/>
          </p:nvPr>
        </p:nvSpPr>
        <p:spPr/>
        <p:txBody>
          <a:bodyPr/>
          <a:lstStyle/>
          <a:p>
            <a:fld id="{7C91464A-4961-4EB6-8CD7-66A441457EE6}" type="slidenum">
              <a:rPr lang="pt-PT" smtClean="0"/>
              <a:pPr/>
              <a:t>‹nº›</a:t>
            </a:fld>
            <a:endParaRPr lang="pt-P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9C615E1D-1302-4BC6-8BF7-1610F4756290}" type="datetimeFigureOut">
              <a:rPr lang="pt-PT" smtClean="0"/>
              <a:pPr/>
              <a:t>23-11-2009</a:t>
            </a:fld>
            <a:endParaRPr lang="pt-PT"/>
          </a:p>
        </p:txBody>
      </p:sp>
      <p:sp>
        <p:nvSpPr>
          <p:cNvPr id="6" name="Espaço Reservado para Rodapé 5"/>
          <p:cNvSpPr>
            <a:spLocks noGrp="1"/>
          </p:cNvSpPr>
          <p:nvPr>
            <p:ph type="ftr" sz="quarter" idx="11"/>
          </p:nvPr>
        </p:nvSpPr>
        <p:spPr/>
        <p:txBody>
          <a:bodyPr/>
          <a:lstStyle/>
          <a:p>
            <a:endParaRPr lang="pt-PT"/>
          </a:p>
        </p:txBody>
      </p:sp>
      <p:sp>
        <p:nvSpPr>
          <p:cNvPr id="7" name="Espaço Reservado para Número de Slide 6"/>
          <p:cNvSpPr>
            <a:spLocks noGrp="1"/>
          </p:cNvSpPr>
          <p:nvPr>
            <p:ph type="sldNum" sz="quarter" idx="12"/>
          </p:nvPr>
        </p:nvSpPr>
        <p:spPr/>
        <p:txBody>
          <a:bodyPr/>
          <a:lstStyle/>
          <a:p>
            <a:fld id="{7C91464A-4961-4EB6-8CD7-66A441457EE6}"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9C615E1D-1302-4BC6-8BF7-1610F4756290}" type="datetimeFigureOut">
              <a:rPr lang="pt-PT" smtClean="0"/>
              <a:pPr/>
              <a:t>23-11-2009</a:t>
            </a:fld>
            <a:endParaRPr lang="pt-PT"/>
          </a:p>
        </p:txBody>
      </p:sp>
      <p:sp>
        <p:nvSpPr>
          <p:cNvPr id="8" name="Espaço Reservado para Rodapé 7"/>
          <p:cNvSpPr>
            <a:spLocks noGrp="1"/>
          </p:cNvSpPr>
          <p:nvPr>
            <p:ph type="ftr" sz="quarter" idx="11"/>
          </p:nvPr>
        </p:nvSpPr>
        <p:spPr/>
        <p:txBody>
          <a:bodyPr/>
          <a:lstStyle/>
          <a:p>
            <a:endParaRPr lang="pt-PT"/>
          </a:p>
        </p:txBody>
      </p:sp>
      <p:sp>
        <p:nvSpPr>
          <p:cNvPr id="9" name="Espaço Reservado para Número de Slide 8"/>
          <p:cNvSpPr>
            <a:spLocks noGrp="1"/>
          </p:cNvSpPr>
          <p:nvPr>
            <p:ph type="sldNum" sz="quarter" idx="12"/>
          </p:nvPr>
        </p:nvSpPr>
        <p:spPr/>
        <p:txBody>
          <a:bodyPr/>
          <a:lstStyle/>
          <a:p>
            <a:fld id="{7C91464A-4961-4EB6-8CD7-66A441457EE6}"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320"/>
            <a:ext cx="7470648" cy="1143000"/>
          </a:xfrm>
        </p:spPr>
        <p:txBody>
          <a:bodyPr anchor="ctr"/>
          <a:lstStyle>
            <a:lvl1pPr algn="l">
              <a:defRPr sz="4600"/>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p:txBody>
          <a:bodyPr/>
          <a:lstStyle/>
          <a:p>
            <a:fld id="{9C615E1D-1302-4BC6-8BF7-1610F4756290}" type="datetimeFigureOut">
              <a:rPr lang="pt-PT" smtClean="0"/>
              <a:pPr/>
              <a:t>23-11-2009</a:t>
            </a:fld>
            <a:endParaRPr lang="pt-PT"/>
          </a:p>
        </p:txBody>
      </p:sp>
      <p:sp>
        <p:nvSpPr>
          <p:cNvPr id="8" name="Espaço Reservado para Número de Slide 7"/>
          <p:cNvSpPr>
            <a:spLocks noGrp="1"/>
          </p:cNvSpPr>
          <p:nvPr>
            <p:ph type="sldNum" sz="quarter" idx="11"/>
          </p:nvPr>
        </p:nvSpPr>
        <p:spPr/>
        <p:txBody>
          <a:bodyPr/>
          <a:lstStyle/>
          <a:p>
            <a:fld id="{7C91464A-4961-4EB6-8CD7-66A441457EE6}" type="slidenum">
              <a:rPr lang="pt-PT" smtClean="0"/>
              <a:pPr/>
              <a:t>‹nº›</a:t>
            </a:fld>
            <a:endParaRPr lang="pt-PT"/>
          </a:p>
        </p:txBody>
      </p:sp>
      <p:sp>
        <p:nvSpPr>
          <p:cNvPr id="9" name="Espaço Reservado para Rodapé 8"/>
          <p:cNvSpPr>
            <a:spLocks noGrp="1"/>
          </p:cNvSpPr>
          <p:nvPr>
            <p:ph type="ftr" sz="quarter" idx="12"/>
          </p:nvPr>
        </p:nvSpPr>
        <p:spPr/>
        <p:txBody>
          <a:bodyPr/>
          <a:lstStyle/>
          <a:p>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C615E1D-1302-4BC6-8BF7-1610F4756290}" type="datetimeFigureOut">
              <a:rPr lang="pt-PT" smtClean="0"/>
              <a:pPr/>
              <a:t>23-11-2009</a:t>
            </a:fld>
            <a:endParaRPr lang="pt-PT"/>
          </a:p>
        </p:txBody>
      </p:sp>
      <p:sp>
        <p:nvSpPr>
          <p:cNvPr id="3" name="Espaço Reservado para Rodapé 2"/>
          <p:cNvSpPr>
            <a:spLocks noGrp="1"/>
          </p:cNvSpPr>
          <p:nvPr>
            <p:ph type="ftr" sz="quarter" idx="11"/>
          </p:nvPr>
        </p:nvSpPr>
        <p:spPr/>
        <p:txBody>
          <a:bodyPr/>
          <a:lstStyle/>
          <a:p>
            <a:endParaRPr lang="pt-PT"/>
          </a:p>
        </p:txBody>
      </p:sp>
      <p:sp>
        <p:nvSpPr>
          <p:cNvPr id="4" name="Espaço Reservado para Número de Slide 3"/>
          <p:cNvSpPr>
            <a:spLocks noGrp="1"/>
          </p:cNvSpPr>
          <p:nvPr>
            <p:ph type="sldNum" sz="quarter" idx="12"/>
          </p:nvPr>
        </p:nvSpPr>
        <p:spPr/>
        <p:txBody>
          <a:bodyPr/>
          <a:lstStyle/>
          <a:p>
            <a:fld id="{7C91464A-4961-4EB6-8CD7-66A441457EE6}"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9C615E1D-1302-4BC6-8BF7-1610F4756290}" type="datetimeFigureOut">
              <a:rPr lang="pt-PT" smtClean="0"/>
              <a:pPr/>
              <a:t>23-11-2009</a:t>
            </a:fld>
            <a:endParaRPr lang="pt-PT"/>
          </a:p>
        </p:txBody>
      </p:sp>
      <p:sp>
        <p:nvSpPr>
          <p:cNvPr id="6" name="Espaço Reservado para Rodapé 5"/>
          <p:cNvSpPr>
            <a:spLocks noGrp="1"/>
          </p:cNvSpPr>
          <p:nvPr>
            <p:ph type="ftr" sz="quarter" idx="11"/>
          </p:nvPr>
        </p:nvSpPr>
        <p:spPr/>
        <p:txBody>
          <a:bodyPr/>
          <a:lstStyle/>
          <a:p>
            <a:endParaRPr lang="pt-PT"/>
          </a:p>
        </p:txBody>
      </p:sp>
      <p:sp>
        <p:nvSpPr>
          <p:cNvPr id="7" name="Espaço Reservado para Número de Slide 6"/>
          <p:cNvSpPr>
            <a:spLocks noGrp="1"/>
          </p:cNvSpPr>
          <p:nvPr>
            <p:ph type="sldNum" sz="quarter" idx="12"/>
          </p:nvPr>
        </p:nvSpPr>
        <p:spPr>
          <a:xfrm>
            <a:off x="8156448" y="6422064"/>
            <a:ext cx="762000" cy="365125"/>
          </a:xfrm>
        </p:spPr>
        <p:txBody>
          <a:bodyPr/>
          <a:lstStyle/>
          <a:p>
            <a:fld id="{7C91464A-4961-4EB6-8CD7-66A441457EE6}"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457200" y="6422064"/>
            <a:ext cx="2133600" cy="365125"/>
          </a:xfrm>
        </p:spPr>
        <p:txBody>
          <a:bodyPr/>
          <a:lstStyle/>
          <a:p>
            <a:fld id="{9C615E1D-1302-4BC6-8BF7-1610F4756290}" type="datetimeFigureOut">
              <a:rPr lang="pt-PT" smtClean="0"/>
              <a:pPr/>
              <a:t>23-11-2009</a:t>
            </a:fld>
            <a:endParaRPr lang="pt-PT"/>
          </a:p>
        </p:txBody>
      </p:sp>
      <p:sp>
        <p:nvSpPr>
          <p:cNvPr id="6" name="Espaço Reservado para Rodapé 5"/>
          <p:cNvSpPr>
            <a:spLocks noGrp="1"/>
          </p:cNvSpPr>
          <p:nvPr>
            <p:ph type="ftr" sz="quarter" idx="11"/>
          </p:nvPr>
        </p:nvSpPr>
        <p:spPr/>
        <p:txBody>
          <a:bodyPr/>
          <a:lstStyle/>
          <a:p>
            <a:endParaRPr lang="pt-PT"/>
          </a:p>
        </p:txBody>
      </p:sp>
      <p:sp>
        <p:nvSpPr>
          <p:cNvPr id="7" name="Espaço Reservado para Número de Slide 6"/>
          <p:cNvSpPr>
            <a:spLocks noGrp="1"/>
          </p:cNvSpPr>
          <p:nvPr>
            <p:ph type="sldNum" sz="quarter" idx="12"/>
          </p:nvPr>
        </p:nvSpPr>
        <p:spPr/>
        <p:txBody>
          <a:bodyPr/>
          <a:lstStyle/>
          <a:p>
            <a:fld id="{7C91464A-4961-4EB6-8CD7-66A441457EE6}"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a liv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a liv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ço Reservado para Títu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C615E1D-1302-4BC6-8BF7-1610F4756290}" type="datetimeFigureOut">
              <a:rPr lang="pt-PT" smtClean="0"/>
              <a:pPr/>
              <a:t>23-11-2009</a:t>
            </a:fld>
            <a:endParaRPr lang="pt-PT"/>
          </a:p>
        </p:txBody>
      </p:sp>
      <p:sp>
        <p:nvSpPr>
          <p:cNvPr id="22" name="Espaço Reservado para Rodapé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t-PT"/>
          </a:p>
        </p:txBody>
      </p:sp>
      <p:sp>
        <p:nvSpPr>
          <p:cNvPr id="18" name="Espaço Reservado para Número de Slid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C91464A-4961-4EB6-8CD7-66A441457EE6}" type="slidenum">
              <a:rPr lang="pt-PT" smtClean="0"/>
              <a:pPr/>
              <a:t>‹nº›</a:t>
            </a:fld>
            <a:endParaRPr lang="pt-PT"/>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pt.wikipedia.org/wiki/%C3%93rbita" TargetMode="External"/><Relationship Id="rId3" Type="http://schemas.openxmlformats.org/officeDocument/2006/relationships/hyperlink" Target="http://pt.wikipedia.org/wiki/Geocentrismo" TargetMode="External"/><Relationship Id="rId7" Type="http://schemas.openxmlformats.org/officeDocument/2006/relationships/hyperlink" Target="http://pt.wikipedia.org/wiki/Estrelas" TargetMode="Externa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hyperlink" Target="http://pt.wikipedia.org/wiki/Planetas" TargetMode="External"/><Relationship Id="rId5" Type="http://schemas.openxmlformats.org/officeDocument/2006/relationships/hyperlink" Target="http://pt.wikipedia.org/wiki/Universo" TargetMode="External"/><Relationship Id="rId10" Type="http://schemas.openxmlformats.org/officeDocument/2006/relationships/image" Target="../media/image6.jpeg"/><Relationship Id="rId4" Type="http://schemas.openxmlformats.org/officeDocument/2006/relationships/hyperlink" Target="http://pt.wikipedia.org/wiki/Terra" TargetMode="External"/><Relationship Id="rId9" Type="http://schemas.openxmlformats.org/officeDocument/2006/relationships/hyperlink" Target="http://pt.wikipedia.org/w/index.php?title=Epiciclo&amp;action=edit&amp;redlink=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stro.if.ufrgs.br/cop/index.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8596" y="428604"/>
            <a:ext cx="8358246" cy="6000792"/>
          </a:xfrm>
        </p:spPr>
        <p:txBody>
          <a:bodyPr>
            <a:normAutofit/>
          </a:bodyPr>
          <a:lstStyle/>
          <a:p>
            <a:r>
              <a:rPr lang="pt-PT" sz="8800" b="1" dirty="0">
                <a:solidFill>
                  <a:srgbClr val="FFFF00"/>
                </a:solidFill>
              </a:rPr>
              <a:t>Ciência </a:t>
            </a:r>
            <a:r>
              <a:rPr lang="pt-PT" sz="8800" b="1" dirty="0" smtClean="0">
                <a:solidFill>
                  <a:srgbClr val="FFFF00"/>
                </a:solidFill>
              </a:rPr>
              <a:t>e Conhecimento </a:t>
            </a:r>
            <a:r>
              <a:rPr lang="pt-PT" sz="8800" b="1" dirty="0">
                <a:solidFill>
                  <a:srgbClr val="FFFF00"/>
                </a:solidFill>
              </a:rPr>
              <a:t>do </a:t>
            </a:r>
            <a:r>
              <a:rPr lang="pt-PT" sz="8800" b="1" dirty="0" smtClean="0">
                <a:solidFill>
                  <a:srgbClr val="FFFF00"/>
                </a:solidFill>
              </a:rPr>
              <a:t/>
            </a:r>
            <a:br>
              <a:rPr lang="pt-PT" sz="8800" b="1" dirty="0" smtClean="0">
                <a:solidFill>
                  <a:srgbClr val="FFFF00"/>
                </a:solidFill>
              </a:rPr>
            </a:br>
            <a:r>
              <a:rPr lang="pt-PT" sz="8800" b="1" dirty="0" smtClean="0">
                <a:solidFill>
                  <a:srgbClr val="FFFF00"/>
                </a:solidFill>
              </a:rPr>
              <a:t>Universo</a:t>
            </a:r>
            <a:endParaRPr lang="pt-PT" sz="8800" b="1"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214290"/>
            <a:ext cx="3857652" cy="714380"/>
          </a:xfrm>
        </p:spPr>
        <p:txBody>
          <a:bodyPr>
            <a:normAutofit/>
          </a:bodyPr>
          <a:lstStyle/>
          <a:p>
            <a:r>
              <a:rPr lang="pt-PT" sz="2200" b="1" dirty="0" smtClean="0">
                <a:solidFill>
                  <a:srgbClr val="FFFF00"/>
                </a:solidFill>
                <a:latin typeface="+mn-lt"/>
              </a:rPr>
              <a:t>O trabalho de Galileu Galilei</a:t>
            </a:r>
            <a:r>
              <a:rPr lang="pt-PT" sz="3600" b="1" dirty="0" smtClean="0">
                <a:solidFill>
                  <a:srgbClr val="FFFF00"/>
                </a:solidFill>
              </a:rPr>
              <a:t/>
            </a:r>
            <a:br>
              <a:rPr lang="pt-PT" sz="3600" b="1" dirty="0" smtClean="0">
                <a:solidFill>
                  <a:srgbClr val="FFFF00"/>
                </a:solidFill>
              </a:rPr>
            </a:br>
            <a:r>
              <a:rPr lang="pt-PT" sz="1400" dirty="0" smtClean="0">
                <a:solidFill>
                  <a:srgbClr val="FFFF00"/>
                </a:solidFill>
                <a:latin typeface="+mn-lt"/>
              </a:rPr>
              <a:t>1564 – 1642 </a:t>
            </a:r>
            <a:endParaRPr lang="pt-PT" sz="1400" dirty="0">
              <a:latin typeface="+mn-lt"/>
            </a:endParaRPr>
          </a:p>
        </p:txBody>
      </p:sp>
      <p:sp>
        <p:nvSpPr>
          <p:cNvPr id="3" name="Espaço Reservado para Conteúdo 2"/>
          <p:cNvSpPr>
            <a:spLocks noGrp="1"/>
          </p:cNvSpPr>
          <p:nvPr>
            <p:ph idx="1"/>
          </p:nvPr>
        </p:nvSpPr>
        <p:spPr>
          <a:xfrm>
            <a:off x="285720" y="928671"/>
            <a:ext cx="5786478" cy="2357454"/>
          </a:xfrm>
        </p:spPr>
        <p:txBody>
          <a:bodyPr>
            <a:noAutofit/>
          </a:bodyPr>
          <a:lstStyle/>
          <a:p>
            <a:pPr marL="0">
              <a:lnSpc>
                <a:spcPct val="150000"/>
              </a:lnSpc>
              <a:buNone/>
            </a:pPr>
            <a:r>
              <a:rPr lang="pt-PT" sz="1400" dirty="0" smtClean="0"/>
              <a:t>Galileu nasceu em 15 de Fevereiro de 1564 na cidade de Pisa.</a:t>
            </a:r>
          </a:p>
          <a:p>
            <a:pPr marL="0">
              <a:lnSpc>
                <a:spcPct val="150000"/>
              </a:lnSpc>
              <a:buNone/>
            </a:pPr>
            <a:r>
              <a:rPr lang="pt-PT" sz="1400" dirty="0" smtClean="0"/>
              <a:t>Galileu Galilei , sem nunca ter visto a luneta holandesa pessoalmente, criou uma mais aperfeiçoada e apontou-a para o céu. Galileu fez evoluir o telescópio até uma ampliação superior a 30x e apresentou os céus no livro </a:t>
            </a:r>
            <a:r>
              <a:rPr lang="pt-PT" sz="1400" i="1" dirty="0" smtClean="0"/>
              <a:t>Sidereus Nuncius</a:t>
            </a:r>
            <a:r>
              <a:rPr lang="pt-PT" sz="1400" dirty="0" smtClean="0"/>
              <a:t> de uma forma que nunca antes havia sido vista, fruto de uma observação meticulosa do céu ao longo de muitas noites consecutivas. </a:t>
            </a:r>
          </a:p>
          <a:p>
            <a:pPr marL="0">
              <a:lnSpc>
                <a:spcPct val="150000"/>
              </a:lnSpc>
              <a:buNone/>
            </a:pPr>
            <a:endParaRPr lang="pt-PT" sz="1400" dirty="0" smtClean="0"/>
          </a:p>
          <a:p>
            <a:pPr>
              <a:lnSpc>
                <a:spcPct val="150000"/>
              </a:lnSpc>
            </a:pPr>
            <a:endParaRPr lang="pt-PT" sz="1400" dirty="0"/>
          </a:p>
        </p:txBody>
      </p:sp>
      <p:pic>
        <p:nvPicPr>
          <p:cNvPr id="4" name="Espaço Reservado para Conteúdo 4" descr="GalileuGalilei.jpg"/>
          <p:cNvPicPr>
            <a:picLocks noChangeAspect="1"/>
          </p:cNvPicPr>
          <p:nvPr/>
        </p:nvPicPr>
        <p:blipFill>
          <a:blip r:embed="rId2"/>
          <a:stretch>
            <a:fillRect/>
          </a:stretch>
        </p:blipFill>
        <p:spPr>
          <a:xfrm>
            <a:off x="6130506" y="71414"/>
            <a:ext cx="2942088" cy="3129881"/>
          </a:xfrm>
          <a:prstGeom prst="rect">
            <a:avLst/>
          </a:prstGeom>
        </p:spPr>
      </p:pic>
      <p:pic>
        <p:nvPicPr>
          <p:cNvPr id="6" name="Imagem 5" descr="GalileuLuneta.gif"/>
          <p:cNvPicPr>
            <a:picLocks noChangeAspect="1"/>
          </p:cNvPicPr>
          <p:nvPr/>
        </p:nvPicPr>
        <p:blipFill>
          <a:blip r:embed="rId3"/>
          <a:stretch>
            <a:fillRect/>
          </a:stretch>
        </p:blipFill>
        <p:spPr>
          <a:xfrm>
            <a:off x="3286116" y="3429000"/>
            <a:ext cx="2343150" cy="32289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500034" y="857232"/>
            <a:ext cx="7467600" cy="3043910"/>
          </a:xfrm>
          <a:prstGeom prst="rect">
            <a:avLst/>
          </a:prstGeom>
        </p:spPr>
        <p:txBody>
          <a:bodyPr wrap="square">
            <a:spAutoFit/>
          </a:bodyPr>
          <a:lstStyle/>
          <a:p>
            <a:pPr>
              <a:lnSpc>
                <a:spcPct val="150000"/>
              </a:lnSpc>
              <a:buNone/>
            </a:pPr>
            <a:r>
              <a:rPr lang="pt-PT" sz="1400" dirty="0" smtClean="0"/>
              <a:t>Assim, Galileu descobriu que Júpiter tinha luas. Também viu as crateras da Lua. Um absurdo na época, já que acreditava-se que o universo inteiro era perfeito sem “rugosidades”. Quando Galileu apontou para a Via Láctea... O mito de que ela era o leite derramado por uma mãe distraída acabou completamente. O astrônomo observou o conglomerado de estrelas. </a:t>
            </a:r>
          </a:p>
          <a:p>
            <a:pPr>
              <a:lnSpc>
                <a:spcPct val="150000"/>
              </a:lnSpc>
              <a:buNone/>
            </a:pPr>
            <a:r>
              <a:rPr lang="pt-PT" sz="1400" dirty="0" smtClean="0"/>
              <a:t>Em 1633 é julgado pela Inquisição, tendo sido ameaçado de tortura se não se confessasse herético. Foi condenado pelos sete cardeais do júri a uma vida em cativeiro. De acordo com a lenda, quando se levantou após ter renunciado à sua teoria terá batido com o pé no chão dizendo em voz baixa: "</a:t>
            </a:r>
            <a:r>
              <a:rPr lang="pt-PT" sz="1400" i="1" dirty="0" smtClean="0"/>
              <a:t>Eppur si muove!</a:t>
            </a:r>
            <a:r>
              <a:rPr lang="pt-PT" sz="1400" dirty="0" smtClean="0"/>
              <a:t>" (No entanto, move-se!).</a:t>
            </a:r>
          </a:p>
        </p:txBody>
      </p:sp>
      <p:sp>
        <p:nvSpPr>
          <p:cNvPr id="5" name="CaixaDeTexto 4"/>
          <p:cNvSpPr txBox="1"/>
          <p:nvPr/>
        </p:nvSpPr>
        <p:spPr>
          <a:xfrm>
            <a:off x="428596" y="357166"/>
            <a:ext cx="3942105" cy="369332"/>
          </a:xfrm>
          <a:prstGeom prst="rect">
            <a:avLst/>
          </a:prstGeom>
          <a:noFill/>
        </p:spPr>
        <p:txBody>
          <a:bodyPr wrap="none" rtlCol="0">
            <a:spAutoFit/>
          </a:bodyPr>
          <a:lstStyle/>
          <a:p>
            <a:r>
              <a:rPr lang="pt-PT" b="1" dirty="0" smtClean="0">
                <a:solidFill>
                  <a:srgbClr val="FFFF00"/>
                </a:solidFill>
              </a:rPr>
              <a:t>Algumas descobertas de Galileu...</a:t>
            </a:r>
            <a:endParaRPr lang="pt-PT" b="1" dirty="0">
              <a:solidFill>
                <a:srgbClr val="FFFF00"/>
              </a:solidFill>
            </a:endParaRPr>
          </a:p>
        </p:txBody>
      </p:sp>
      <p:sp>
        <p:nvSpPr>
          <p:cNvPr id="7" name="Retângulo 6"/>
          <p:cNvSpPr/>
          <p:nvPr/>
        </p:nvSpPr>
        <p:spPr>
          <a:xfrm>
            <a:off x="214282" y="4429132"/>
            <a:ext cx="6500858" cy="2031325"/>
          </a:xfrm>
          <a:prstGeom prst="rect">
            <a:avLst/>
          </a:prstGeom>
        </p:spPr>
        <p:txBody>
          <a:bodyPr wrap="square">
            <a:spAutoFit/>
          </a:bodyPr>
          <a:lstStyle/>
          <a:p>
            <a:r>
              <a:rPr lang="pt-PT" sz="1400" b="1" dirty="0" smtClean="0">
                <a:solidFill>
                  <a:srgbClr val="FFFF00"/>
                </a:solidFill>
              </a:rPr>
              <a:t>Giordano Bruno </a:t>
            </a:r>
            <a:r>
              <a:rPr lang="pt-PT" sz="1400" dirty="0" smtClean="0"/>
              <a:t>(1548-1600) filósofo italiano e livre-pensador, defendia a necessidade de valorizar pontos de vista diferentes. Além de aceitar a Teoria Heliocêntrica, Bruno especulava que o Universo infinito era composto por uma pluralidade de mundos habitados, e povoado por milhares de sistemas solares onde existiria vida inteligente. O pensamento e as ideias especulativas de Bruno, estavam séculos adiante do seu tempo e a intolerância religiosa que caracterizava o pensamento dos membros da igreja não aceitava a ousadia em pensar defendida por Bruno considerando-o uma ameaça à sua autoridade e condenando-o à morte pelo fogo.</a:t>
            </a:r>
            <a:endParaRPr lang="pt-PT" sz="1400" dirty="0"/>
          </a:p>
        </p:txBody>
      </p:sp>
      <p:pic>
        <p:nvPicPr>
          <p:cNvPr id="8" name="Imagem 7" descr="giordano-bruno1.jpg"/>
          <p:cNvPicPr>
            <a:picLocks noChangeAspect="1"/>
          </p:cNvPicPr>
          <p:nvPr/>
        </p:nvPicPr>
        <p:blipFill>
          <a:blip r:embed="rId2"/>
          <a:stretch>
            <a:fillRect/>
          </a:stretch>
        </p:blipFill>
        <p:spPr>
          <a:xfrm>
            <a:off x="7000892" y="4214818"/>
            <a:ext cx="1866900" cy="24574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00034" y="714356"/>
            <a:ext cx="8215370" cy="1754326"/>
          </a:xfrm>
          <a:prstGeom prst="rect">
            <a:avLst/>
          </a:prstGeom>
        </p:spPr>
        <p:txBody>
          <a:bodyPr wrap="square">
            <a:spAutoFit/>
          </a:bodyPr>
          <a:lstStyle/>
          <a:p>
            <a:r>
              <a:rPr lang="pt-PT" b="1" dirty="0" smtClean="0">
                <a:solidFill>
                  <a:srgbClr val="FFFF00"/>
                </a:solidFill>
              </a:rPr>
              <a:t>Issac Newton</a:t>
            </a:r>
            <a:r>
              <a:rPr lang="pt-PT" dirty="0" smtClean="0"/>
              <a:t>, nascido em 1643, elabora a Lei da Gravitação Universal sugerindo que, no universo, todos os corpos que possuem massa se atraem. Em seguida, com o aperfeiçoamento do telescópio, descobriram-se os Anéis de Saturno. </a:t>
            </a:r>
          </a:p>
          <a:p>
            <a:r>
              <a:rPr lang="pt-PT" dirty="0" smtClean="0"/>
              <a:t>Em 1781, o astrônomo </a:t>
            </a:r>
            <a:r>
              <a:rPr lang="pt-PT" b="1" dirty="0" smtClean="0">
                <a:solidFill>
                  <a:srgbClr val="FFFF00"/>
                </a:solidFill>
              </a:rPr>
              <a:t>William Herschel </a:t>
            </a:r>
            <a:r>
              <a:rPr lang="pt-PT" dirty="0" smtClean="0"/>
              <a:t>avistou Urano. </a:t>
            </a:r>
          </a:p>
          <a:p>
            <a:r>
              <a:rPr lang="pt-PT" dirty="0" smtClean="0"/>
              <a:t>Até que "apareceram" Netuno, Plutão... </a:t>
            </a:r>
          </a:p>
        </p:txBody>
      </p:sp>
      <p:sp>
        <p:nvSpPr>
          <p:cNvPr id="5" name="Retângulo 4"/>
          <p:cNvSpPr/>
          <p:nvPr/>
        </p:nvSpPr>
        <p:spPr>
          <a:xfrm>
            <a:off x="1857356" y="2857496"/>
            <a:ext cx="7072330" cy="1200329"/>
          </a:xfrm>
          <a:prstGeom prst="rect">
            <a:avLst/>
          </a:prstGeom>
        </p:spPr>
        <p:txBody>
          <a:bodyPr wrap="square">
            <a:spAutoFit/>
          </a:bodyPr>
          <a:lstStyle/>
          <a:p>
            <a:r>
              <a:rPr lang="pt-PT" b="1" dirty="0" smtClean="0">
                <a:solidFill>
                  <a:srgbClr val="FFFF00"/>
                </a:solidFill>
              </a:rPr>
              <a:t>Albert Einstein</a:t>
            </a:r>
            <a:r>
              <a:rPr lang="pt-PT" dirty="0" smtClean="0"/>
              <a:t>, no no início de 1900, divulga sua Teoria da Relatividade - o tempo e o espaço são relativos. Antes disso, as leis de Newton eram suficientes para explicar o que ocorria na Terra e no universo. </a:t>
            </a:r>
          </a:p>
        </p:txBody>
      </p:sp>
      <p:sp>
        <p:nvSpPr>
          <p:cNvPr id="6" name="Retângulo 5"/>
          <p:cNvSpPr/>
          <p:nvPr/>
        </p:nvSpPr>
        <p:spPr>
          <a:xfrm>
            <a:off x="571472" y="4643446"/>
            <a:ext cx="7072362" cy="1754326"/>
          </a:xfrm>
          <a:prstGeom prst="rect">
            <a:avLst/>
          </a:prstGeom>
        </p:spPr>
        <p:txBody>
          <a:bodyPr wrap="square">
            <a:spAutoFit/>
          </a:bodyPr>
          <a:lstStyle/>
          <a:p>
            <a:r>
              <a:rPr lang="pt-PT" dirty="0" smtClean="0"/>
              <a:t>Porém, no </a:t>
            </a:r>
            <a:r>
              <a:rPr lang="pt-PT" b="1" dirty="0" smtClean="0">
                <a:solidFill>
                  <a:srgbClr val="FFFF00"/>
                </a:solidFill>
              </a:rPr>
              <a:t>século XX</a:t>
            </a:r>
            <a:r>
              <a:rPr lang="pt-PT" dirty="0" smtClean="0"/>
              <a:t>, com o avanço de áreas da astronomia como a espectroscopia – que usa a radiação para estudar dados da física e da química de uma fonte – mais leis foram necessárias. </a:t>
            </a:r>
          </a:p>
          <a:p>
            <a:r>
              <a:rPr lang="pt-PT" dirty="0" smtClean="0"/>
              <a:t>Na mesma época, o americano </a:t>
            </a:r>
            <a:r>
              <a:rPr lang="pt-PT" b="1" dirty="0" smtClean="0">
                <a:solidFill>
                  <a:srgbClr val="FFFF00"/>
                </a:solidFill>
              </a:rPr>
              <a:t>Edwin Powell Hubble</a:t>
            </a:r>
            <a:r>
              <a:rPr lang="pt-PT" dirty="0" smtClean="0"/>
              <a:t> descobriu que o universo estava em expansão – a semente para nascer a teoria do Big Bang. </a:t>
            </a:r>
          </a:p>
        </p:txBody>
      </p:sp>
      <p:sp>
        <p:nvSpPr>
          <p:cNvPr id="8" name="CaixaDeTexto 7"/>
          <p:cNvSpPr txBox="1"/>
          <p:nvPr/>
        </p:nvSpPr>
        <p:spPr>
          <a:xfrm>
            <a:off x="142844" y="142852"/>
            <a:ext cx="4911922" cy="400110"/>
          </a:xfrm>
          <a:prstGeom prst="rect">
            <a:avLst/>
          </a:prstGeom>
          <a:noFill/>
        </p:spPr>
        <p:txBody>
          <a:bodyPr wrap="none" rtlCol="0">
            <a:spAutoFit/>
          </a:bodyPr>
          <a:lstStyle/>
          <a:p>
            <a:r>
              <a:rPr lang="pt-PT" sz="2000" b="1" dirty="0" smtClean="0">
                <a:solidFill>
                  <a:srgbClr val="FFFF00"/>
                </a:solidFill>
              </a:rPr>
              <a:t>Mas o conhecimento foi aumentando...</a:t>
            </a:r>
            <a:endParaRPr lang="pt-PT" sz="2000" b="1" dirty="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571472" y="5072074"/>
            <a:ext cx="7467600" cy="1428760"/>
          </a:xfrm>
        </p:spPr>
        <p:txBody>
          <a:bodyPr>
            <a:normAutofit/>
          </a:bodyPr>
          <a:lstStyle/>
          <a:p>
            <a:pPr marL="0">
              <a:buNone/>
            </a:pPr>
            <a:r>
              <a:rPr lang="pt-PT" sz="1600" dirty="0" smtClean="0"/>
              <a:t>Outros avanços da astronomia podem estar no olhar ao passado. Afinal, antes mesmo dos egípcios, na pré-história os povos nômades da Idade dos Metais representavam o Sol, a Lua e as Estrelas nas cavernas. Recentes estudos de arqueastronomia mostram que os astros, nas pinturas rupestres, estavam vinculados à caça. </a:t>
            </a:r>
          </a:p>
          <a:p>
            <a:endParaRPr lang="pt-PT" sz="1600" dirty="0"/>
          </a:p>
        </p:txBody>
      </p:sp>
      <p:sp>
        <p:nvSpPr>
          <p:cNvPr id="5" name="Retângulo 4"/>
          <p:cNvSpPr/>
          <p:nvPr/>
        </p:nvSpPr>
        <p:spPr>
          <a:xfrm>
            <a:off x="357158" y="357166"/>
            <a:ext cx="8143932" cy="2062103"/>
          </a:xfrm>
          <a:prstGeom prst="rect">
            <a:avLst/>
          </a:prstGeom>
        </p:spPr>
        <p:txBody>
          <a:bodyPr wrap="square">
            <a:spAutoFit/>
          </a:bodyPr>
          <a:lstStyle/>
          <a:p>
            <a:r>
              <a:rPr lang="pt-PT" sz="1600" dirty="0" smtClean="0"/>
              <a:t>Depois disso, tudo quanto era instrumento era apontado ou tentava captar "coisas" do céu: raio-x, infravermelho, ultravioleta... </a:t>
            </a:r>
          </a:p>
          <a:p>
            <a:r>
              <a:rPr lang="pt-PT" sz="1600" dirty="0" smtClean="0"/>
              <a:t>E a visão do universo foi ficando mais completa. </a:t>
            </a:r>
          </a:p>
          <a:p>
            <a:r>
              <a:rPr lang="pt-PT" sz="1600" dirty="0" smtClean="0"/>
              <a:t>Comprovou-se que existiam </a:t>
            </a:r>
            <a:r>
              <a:rPr lang="pt-PT" sz="1600" b="1" dirty="0" smtClean="0">
                <a:solidFill>
                  <a:srgbClr val="FFFF00"/>
                </a:solidFill>
              </a:rPr>
              <a:t>outras galáxias</a:t>
            </a:r>
            <a:r>
              <a:rPr lang="pt-PT" sz="1600" dirty="0" smtClean="0"/>
              <a:t>, foi possível  “espiar” o universo com 300 mil anos de idade e mediu-se a temperatura dele de </a:t>
            </a:r>
            <a:r>
              <a:rPr lang="pt-PT" sz="1600" b="1" dirty="0" smtClean="0">
                <a:solidFill>
                  <a:srgbClr val="FFFF00"/>
                </a:solidFill>
              </a:rPr>
              <a:t>-270ºC</a:t>
            </a:r>
            <a:r>
              <a:rPr lang="pt-PT" sz="1600" dirty="0" smtClean="0"/>
              <a:t>. </a:t>
            </a:r>
            <a:r>
              <a:rPr lang="pt-PT" sz="1600" b="1" dirty="0" smtClean="0">
                <a:solidFill>
                  <a:srgbClr val="FFFF00"/>
                </a:solidFill>
              </a:rPr>
              <a:t>Captaram o ruído da radiação do Big Bang</a:t>
            </a:r>
            <a:r>
              <a:rPr lang="pt-PT" sz="1600" dirty="0" smtClean="0"/>
              <a:t>. </a:t>
            </a:r>
          </a:p>
          <a:p>
            <a:r>
              <a:rPr lang="pt-PT" sz="1600" dirty="0" smtClean="0"/>
              <a:t>Em 1995, lançaram o </a:t>
            </a:r>
            <a:r>
              <a:rPr lang="pt-PT" sz="1600" b="1" dirty="0" smtClean="0">
                <a:solidFill>
                  <a:srgbClr val="FFFF00"/>
                </a:solidFill>
              </a:rPr>
              <a:t>Hubble</a:t>
            </a:r>
            <a:r>
              <a:rPr lang="pt-PT" sz="1600" dirty="0" smtClean="0"/>
              <a:t>, primeiro telescópio para fora da Terra permitindo obter informações sem a perturbação da atmosfera.</a:t>
            </a:r>
          </a:p>
        </p:txBody>
      </p:sp>
      <p:sp>
        <p:nvSpPr>
          <p:cNvPr id="6" name="Retângulo 5"/>
          <p:cNvSpPr/>
          <p:nvPr/>
        </p:nvSpPr>
        <p:spPr>
          <a:xfrm>
            <a:off x="1428728" y="2928934"/>
            <a:ext cx="7358114" cy="1569660"/>
          </a:xfrm>
          <a:prstGeom prst="rect">
            <a:avLst/>
          </a:prstGeom>
        </p:spPr>
        <p:txBody>
          <a:bodyPr wrap="square">
            <a:spAutoFit/>
          </a:bodyPr>
          <a:lstStyle/>
          <a:p>
            <a:r>
              <a:rPr lang="pt-PT" sz="1600" dirty="0" smtClean="0"/>
              <a:t>No decorrer do século XX, cada cientista colaborou um pouco para o avanço da ciência.</a:t>
            </a:r>
          </a:p>
          <a:p>
            <a:r>
              <a:rPr lang="pt-PT" sz="1600" dirty="0" smtClean="0"/>
              <a:t> “Da época de Galileu até Einsten, um físico sozinho conseguia revolucionar a astronomia. Hoje, ela é tão complexa e a tecnologia está tão avançada, que é necessário uma equipe trabalhando num telescópio para fazer as descobertas”.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3042" y="1357298"/>
            <a:ext cx="6143668" cy="4000528"/>
          </a:xfrm>
        </p:spPr>
        <p:txBody>
          <a:bodyPr>
            <a:noAutofit/>
          </a:bodyPr>
          <a:lstStyle/>
          <a:p>
            <a:pPr algn="ctr">
              <a:lnSpc>
                <a:spcPct val="150000"/>
              </a:lnSpc>
            </a:pPr>
            <a:r>
              <a:rPr lang="pt-PT" sz="6000" b="1" dirty="0" smtClean="0">
                <a:solidFill>
                  <a:srgbClr val="FFFF00"/>
                </a:solidFill>
              </a:rPr>
              <a:t>Por detrás do </a:t>
            </a:r>
            <a:br>
              <a:rPr lang="pt-PT" sz="6000" b="1" dirty="0" smtClean="0">
                <a:solidFill>
                  <a:srgbClr val="FFFF00"/>
                </a:solidFill>
              </a:rPr>
            </a:br>
            <a:r>
              <a:rPr lang="pt-PT" sz="6000" b="1" dirty="0" smtClean="0">
                <a:solidFill>
                  <a:srgbClr val="FFFF00"/>
                </a:solidFill>
              </a:rPr>
              <a:t>conhecimento </a:t>
            </a:r>
            <a:br>
              <a:rPr lang="pt-PT" sz="6000" b="1" dirty="0" smtClean="0">
                <a:solidFill>
                  <a:srgbClr val="FFFF00"/>
                </a:solidFill>
              </a:rPr>
            </a:br>
            <a:r>
              <a:rPr lang="pt-PT" sz="6000" b="1" dirty="0" smtClean="0">
                <a:solidFill>
                  <a:srgbClr val="FFFF00"/>
                </a:solidFill>
              </a:rPr>
              <a:t>estão pessoas!</a:t>
            </a:r>
            <a:endParaRPr lang="pt-PT" sz="6000" b="1" dirty="0">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71472" y="357166"/>
            <a:ext cx="3328982" cy="1077934"/>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0" i="0" u="none" strike="noStrike" kern="1200" cap="none" spc="0" normalizeH="0" baseline="0" noProof="0" dirty="0" smtClean="0">
                <a:ln>
                  <a:noFill/>
                </a:ln>
                <a:solidFill>
                  <a:srgbClr val="FFFF00"/>
                </a:solidFill>
                <a:effectLst/>
                <a:uLnTx/>
                <a:uFillTx/>
                <a:latin typeface="+mj-lt"/>
                <a:ea typeface="+mj-ea"/>
                <a:cs typeface="+mj-cs"/>
              </a:rPr>
              <a:t>Aristóteles </a:t>
            </a:r>
            <a:br>
              <a:rPr kumimoji="0" lang="pt-PT" sz="3200" b="0" i="0" u="none" strike="noStrike" kern="1200" cap="none" spc="0" normalizeH="0" baseline="0" noProof="0" dirty="0" smtClean="0">
                <a:ln>
                  <a:noFill/>
                </a:ln>
                <a:solidFill>
                  <a:srgbClr val="FFFF00"/>
                </a:solidFill>
                <a:effectLst/>
                <a:uLnTx/>
                <a:uFillTx/>
                <a:latin typeface="+mj-lt"/>
                <a:ea typeface="+mj-ea"/>
                <a:cs typeface="+mj-cs"/>
              </a:rPr>
            </a:br>
            <a:r>
              <a:rPr kumimoji="0" lang="pt-PT" sz="1600" b="0" i="0" u="none" strike="noStrike" kern="1200" cap="none" spc="0" normalizeH="0" baseline="0" noProof="0" dirty="0" smtClean="0">
                <a:ln>
                  <a:noFill/>
                </a:ln>
                <a:solidFill>
                  <a:srgbClr val="FFFF00"/>
                </a:solidFill>
                <a:effectLst/>
                <a:uLnTx/>
                <a:uFillTx/>
                <a:latin typeface="+mj-lt"/>
                <a:ea typeface="+mj-ea"/>
                <a:cs typeface="+mj-cs"/>
              </a:rPr>
              <a:t>(384 a.C. – 322 a.C.) </a:t>
            </a:r>
            <a:endParaRPr kumimoji="0" lang="pt-PT" sz="1600" b="0" i="0" u="none" strike="noStrike" kern="1200" cap="none" spc="0" normalizeH="0" baseline="0" noProof="0" dirty="0">
              <a:ln>
                <a:noFill/>
              </a:ln>
              <a:solidFill>
                <a:srgbClr val="FFFF00"/>
              </a:solidFill>
              <a:effectLst/>
              <a:uLnTx/>
              <a:uFillTx/>
              <a:latin typeface="+mj-lt"/>
              <a:ea typeface="+mj-ea"/>
              <a:cs typeface="+mj-cs"/>
            </a:endParaRPr>
          </a:p>
        </p:txBody>
      </p:sp>
      <p:pic>
        <p:nvPicPr>
          <p:cNvPr id="5" name="Espaço Reservado para Conteúdo 4" descr="aristotle.jpg"/>
          <p:cNvPicPr>
            <a:picLocks noChangeAspect="1"/>
          </p:cNvPicPr>
          <p:nvPr/>
        </p:nvPicPr>
        <p:blipFill>
          <a:blip r:embed="rId2"/>
          <a:stretch>
            <a:fillRect/>
          </a:stretch>
        </p:blipFill>
        <p:spPr>
          <a:xfrm>
            <a:off x="214282" y="1428736"/>
            <a:ext cx="3571875" cy="4286250"/>
          </a:xfrm>
          <a:prstGeom prst="rect">
            <a:avLst/>
          </a:prstGeom>
        </p:spPr>
      </p:pic>
      <p:sp>
        <p:nvSpPr>
          <p:cNvPr id="6" name="Título 1"/>
          <p:cNvSpPr>
            <a:spLocks noGrp="1"/>
          </p:cNvSpPr>
          <p:nvPr>
            <p:ph type="title"/>
          </p:nvPr>
        </p:nvSpPr>
        <p:spPr>
          <a:xfrm>
            <a:off x="4714876" y="571480"/>
            <a:ext cx="4257676" cy="730250"/>
          </a:xfrm>
        </p:spPr>
        <p:txBody>
          <a:bodyPr>
            <a:normAutofit fontScale="90000"/>
          </a:bodyPr>
          <a:lstStyle/>
          <a:p>
            <a:r>
              <a:rPr lang="pt-PT" sz="3600" dirty="0" smtClean="0">
                <a:solidFill>
                  <a:srgbClr val="FFFF00"/>
                </a:solidFill>
              </a:rPr>
              <a:t>Aristarco de Samos </a:t>
            </a:r>
            <a:r>
              <a:rPr lang="pt-PT" dirty="0" smtClean="0">
                <a:solidFill>
                  <a:srgbClr val="FFFF00"/>
                </a:solidFill>
              </a:rPr>
              <a:t/>
            </a:r>
            <a:br>
              <a:rPr lang="pt-PT" dirty="0" smtClean="0">
                <a:solidFill>
                  <a:srgbClr val="FFFF00"/>
                </a:solidFill>
              </a:rPr>
            </a:br>
            <a:r>
              <a:rPr lang="pt-PT" sz="1800" dirty="0" smtClean="0">
                <a:solidFill>
                  <a:srgbClr val="FFFF00"/>
                </a:solidFill>
              </a:rPr>
              <a:t>(310 a.C. – 230 a.C.) </a:t>
            </a:r>
            <a:endParaRPr lang="pt-PT" sz="1800" dirty="0">
              <a:solidFill>
                <a:srgbClr val="FFFF00"/>
              </a:solidFill>
            </a:endParaRPr>
          </a:p>
        </p:txBody>
      </p:sp>
      <p:pic>
        <p:nvPicPr>
          <p:cNvPr id="7" name="Espaço Reservado para Conteúdo 6" descr="aristarco.jpg"/>
          <p:cNvPicPr>
            <a:picLocks noGrp="1" noChangeAspect="1"/>
          </p:cNvPicPr>
          <p:nvPr>
            <p:ph sz="half" idx="1"/>
          </p:nvPr>
        </p:nvPicPr>
        <p:blipFill>
          <a:blip r:embed="rId3"/>
          <a:stretch>
            <a:fillRect/>
          </a:stretch>
        </p:blipFill>
        <p:spPr>
          <a:xfrm>
            <a:off x="4786314" y="1714487"/>
            <a:ext cx="3357586" cy="400977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Texto 2"/>
          <p:cNvSpPr txBox="1">
            <a:spLocks/>
          </p:cNvSpPr>
          <p:nvPr/>
        </p:nvSpPr>
        <p:spPr>
          <a:xfrm>
            <a:off x="4600604" y="500175"/>
            <a:ext cx="3900486" cy="914400"/>
          </a:xfrm>
          <a:prstGeom prst="rect">
            <a:avLst/>
          </a:prstGeom>
        </p:spPr>
        <p:txBody>
          <a:bodyPr>
            <a:normAutofit lnSpcReduction="10000"/>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r>
              <a:rPr kumimoji="0" lang="pt-PT" sz="3200" b="0" i="0" u="none" strike="noStrike" kern="1200" cap="none" spc="0" normalizeH="0" baseline="0" noProof="0" dirty="0" smtClean="0">
                <a:ln>
                  <a:noFill/>
                </a:ln>
                <a:solidFill>
                  <a:srgbClr val="FFFF00"/>
                </a:solidFill>
                <a:effectLst/>
                <a:uLnTx/>
                <a:uFillTx/>
                <a:latin typeface="+mj-lt"/>
                <a:ea typeface="+mn-ea"/>
                <a:cs typeface="+mn-cs"/>
              </a:rPr>
              <a:t>Cláudio Ptolomeu</a:t>
            </a:r>
          </a:p>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r>
              <a:rPr kumimoji="0" lang="pt-PT" sz="1600" b="1" i="0" u="none" strike="noStrike" kern="1200" cap="none" spc="0" normalizeH="0" baseline="0" noProof="0" dirty="0" smtClean="0">
                <a:ln>
                  <a:noFill/>
                </a:ln>
                <a:solidFill>
                  <a:srgbClr val="FFFF00"/>
                </a:solidFill>
                <a:effectLst/>
                <a:uLnTx/>
                <a:uFillTx/>
                <a:latin typeface="+mj-lt"/>
                <a:ea typeface="+mn-ea"/>
                <a:cs typeface="+mn-cs"/>
              </a:rPr>
              <a:t>(83 d.C. – 161 d.C.,</a:t>
            </a:r>
            <a:r>
              <a:rPr kumimoji="0" lang="pt-PT" sz="1900" b="1" i="0" u="none" strike="noStrike" kern="1200" cap="none" spc="0" normalizeH="0" baseline="0" noProof="0" dirty="0" smtClean="0">
                <a:ln>
                  <a:noFill/>
                </a:ln>
                <a:solidFill>
                  <a:srgbClr val="FFFF00"/>
                </a:solidFill>
                <a:effectLst/>
                <a:uLnTx/>
                <a:uFillTx/>
                <a:latin typeface="+mj-lt"/>
                <a:ea typeface="+mn-ea"/>
                <a:cs typeface="+mn-cs"/>
              </a:rPr>
              <a:t> </a:t>
            </a:r>
            <a:r>
              <a:rPr kumimoji="0" lang="pt-PT" sz="1000" b="1" i="0" u="none" strike="noStrike" kern="1200" cap="none" spc="0" normalizeH="0" baseline="0" noProof="0" dirty="0" smtClean="0">
                <a:ln>
                  <a:noFill/>
                </a:ln>
                <a:solidFill>
                  <a:srgbClr val="FFFF00"/>
                </a:solidFill>
                <a:effectLst/>
                <a:uLnTx/>
                <a:uFillTx/>
                <a:latin typeface="+mj-lt"/>
                <a:ea typeface="+mn-ea"/>
                <a:cs typeface="+mn-cs"/>
              </a:rPr>
              <a:t>datas aproximadas</a:t>
            </a:r>
            <a:r>
              <a:rPr kumimoji="0" lang="pt-PT" sz="1600" b="1" i="0" u="none" strike="noStrike" kern="1200" cap="none" spc="0" normalizeH="0" baseline="0" noProof="0" dirty="0" smtClean="0">
                <a:ln>
                  <a:noFill/>
                </a:ln>
                <a:solidFill>
                  <a:srgbClr val="FFFF00"/>
                </a:solidFill>
                <a:effectLst/>
                <a:uLnTx/>
                <a:uFillTx/>
                <a:latin typeface="+mj-lt"/>
                <a:ea typeface="+mn-ea"/>
                <a:cs typeface="+mn-cs"/>
              </a:rPr>
              <a:t>)</a:t>
            </a:r>
            <a:endParaRPr kumimoji="0" lang="pt-PT" sz="1600" b="1" i="0" u="none" strike="noStrike" kern="1200" cap="none" spc="0" normalizeH="0" baseline="0" noProof="0" dirty="0">
              <a:ln>
                <a:noFill/>
              </a:ln>
              <a:solidFill>
                <a:srgbClr val="FFFF00"/>
              </a:solidFill>
              <a:effectLst/>
              <a:uLnTx/>
              <a:uFillTx/>
              <a:latin typeface="+mj-lt"/>
              <a:ea typeface="+mn-ea"/>
              <a:cs typeface="+mn-cs"/>
            </a:endParaRPr>
          </a:p>
        </p:txBody>
      </p:sp>
      <p:pic>
        <p:nvPicPr>
          <p:cNvPr id="10" name="Espaço Reservado para Conteúdo 4" descr="ptolomeu.jpg"/>
          <p:cNvPicPr>
            <a:picLocks noChangeAspect="1"/>
          </p:cNvPicPr>
          <p:nvPr/>
        </p:nvPicPr>
        <p:blipFill>
          <a:blip r:embed="rId2"/>
          <a:stretch>
            <a:fillRect/>
          </a:stretch>
        </p:blipFill>
        <p:spPr>
          <a:xfrm>
            <a:off x="4500562" y="1857364"/>
            <a:ext cx="3707333" cy="3786213"/>
          </a:xfrm>
          <a:prstGeom prst="rect">
            <a:avLst/>
          </a:prstGeom>
        </p:spPr>
      </p:pic>
      <p:sp>
        <p:nvSpPr>
          <p:cNvPr id="12" name="CaixaDeTexto 11"/>
          <p:cNvSpPr txBox="1"/>
          <p:nvPr/>
        </p:nvSpPr>
        <p:spPr>
          <a:xfrm>
            <a:off x="642910" y="500042"/>
            <a:ext cx="1515351" cy="830997"/>
          </a:xfrm>
          <a:prstGeom prst="rect">
            <a:avLst/>
          </a:prstGeom>
          <a:noFill/>
        </p:spPr>
        <p:txBody>
          <a:bodyPr wrap="none" rtlCol="0">
            <a:spAutoFit/>
          </a:bodyPr>
          <a:lstStyle/>
          <a:p>
            <a:r>
              <a:rPr lang="pt-PT" sz="3200" b="1" dirty="0" smtClean="0">
                <a:solidFill>
                  <a:srgbClr val="FFFF00"/>
                </a:solidFill>
                <a:latin typeface="+mj-lt"/>
              </a:rPr>
              <a:t>Hiparco</a:t>
            </a:r>
          </a:p>
          <a:p>
            <a:r>
              <a:rPr lang="pt-PT" sz="1600" b="1" dirty="0" smtClean="0">
                <a:solidFill>
                  <a:srgbClr val="FFFF00"/>
                </a:solidFill>
                <a:latin typeface="+mj-lt"/>
              </a:rPr>
              <a:t>(194-120 A.C.)</a:t>
            </a:r>
            <a:endParaRPr lang="pt-PT" sz="1600" b="1" dirty="0">
              <a:solidFill>
                <a:srgbClr val="FFFF00"/>
              </a:solidFill>
              <a:latin typeface="+mj-lt"/>
            </a:endParaRPr>
          </a:p>
        </p:txBody>
      </p:sp>
      <p:pic>
        <p:nvPicPr>
          <p:cNvPr id="13" name="Imagem 12" descr="Hipparchus.jpg"/>
          <p:cNvPicPr>
            <a:picLocks noChangeAspect="1"/>
          </p:cNvPicPr>
          <p:nvPr/>
        </p:nvPicPr>
        <p:blipFill>
          <a:blip r:embed="rId3"/>
          <a:stretch>
            <a:fillRect/>
          </a:stretch>
        </p:blipFill>
        <p:spPr>
          <a:xfrm>
            <a:off x="571472" y="1714488"/>
            <a:ext cx="3403600" cy="4140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giordano-bruno1.jpg"/>
          <p:cNvPicPr>
            <a:picLocks noChangeAspect="1"/>
          </p:cNvPicPr>
          <p:nvPr/>
        </p:nvPicPr>
        <p:blipFill>
          <a:blip r:embed="rId2"/>
          <a:stretch>
            <a:fillRect/>
          </a:stretch>
        </p:blipFill>
        <p:spPr>
          <a:xfrm>
            <a:off x="5286380" y="2000240"/>
            <a:ext cx="2928958" cy="3855465"/>
          </a:xfrm>
          <a:prstGeom prst="rect">
            <a:avLst/>
          </a:prstGeom>
        </p:spPr>
      </p:pic>
      <p:sp>
        <p:nvSpPr>
          <p:cNvPr id="10" name="Retângulo 9"/>
          <p:cNvSpPr/>
          <p:nvPr/>
        </p:nvSpPr>
        <p:spPr>
          <a:xfrm>
            <a:off x="5286380" y="857232"/>
            <a:ext cx="3007362" cy="861774"/>
          </a:xfrm>
          <a:prstGeom prst="rect">
            <a:avLst/>
          </a:prstGeom>
        </p:spPr>
        <p:txBody>
          <a:bodyPr wrap="none">
            <a:spAutoFit/>
          </a:bodyPr>
          <a:lstStyle/>
          <a:p>
            <a:r>
              <a:rPr lang="pt-PT" sz="3200" b="1" dirty="0" smtClean="0">
                <a:solidFill>
                  <a:srgbClr val="FFFF00"/>
                </a:solidFill>
                <a:latin typeface="+mj-lt"/>
              </a:rPr>
              <a:t>Giordano Bruno </a:t>
            </a:r>
          </a:p>
          <a:p>
            <a:r>
              <a:rPr lang="pt-PT" sz="1600" b="1" dirty="0" smtClean="0">
                <a:solidFill>
                  <a:srgbClr val="FFFF00"/>
                </a:solidFill>
                <a:latin typeface="+mj-lt"/>
              </a:rPr>
              <a:t>(1548-1600) </a:t>
            </a:r>
            <a:endParaRPr lang="pt-PT" sz="1600" b="1" dirty="0">
              <a:solidFill>
                <a:srgbClr val="FFFF00"/>
              </a:solidFill>
              <a:latin typeface="+mj-lt"/>
            </a:endParaRPr>
          </a:p>
        </p:txBody>
      </p:sp>
      <p:sp>
        <p:nvSpPr>
          <p:cNvPr id="13" name="Título 1"/>
          <p:cNvSpPr txBox="1">
            <a:spLocks/>
          </p:cNvSpPr>
          <p:nvPr/>
        </p:nvSpPr>
        <p:spPr>
          <a:xfrm>
            <a:off x="642910" y="482731"/>
            <a:ext cx="3857652" cy="928694"/>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0" i="0" u="none" strike="noStrike" kern="1200" cap="none" spc="0" normalizeH="0" baseline="0" noProof="0" smtClean="0">
                <a:ln>
                  <a:noFill/>
                </a:ln>
                <a:solidFill>
                  <a:srgbClr val="FFFF00"/>
                </a:solidFill>
                <a:effectLst/>
                <a:uLnTx/>
                <a:uFillTx/>
                <a:latin typeface="+mj-lt"/>
                <a:ea typeface="+mj-ea"/>
                <a:cs typeface="+mj-cs"/>
              </a:rPr>
              <a:t>Nicolau Copérnico </a:t>
            </a:r>
            <a:r>
              <a:rPr kumimoji="0" lang="pt-PT" sz="4600" b="0" i="0" u="none" strike="noStrike" kern="1200" cap="none" spc="0" normalizeH="0" baseline="0" noProof="0" smtClean="0">
                <a:ln>
                  <a:noFill/>
                </a:ln>
                <a:solidFill>
                  <a:srgbClr val="FFFF00"/>
                </a:solidFill>
                <a:effectLst/>
                <a:uLnTx/>
                <a:uFillTx/>
                <a:latin typeface="+mj-lt"/>
                <a:ea typeface="+mj-ea"/>
                <a:cs typeface="+mj-cs"/>
              </a:rPr>
              <a:t/>
            </a:r>
            <a:br>
              <a:rPr kumimoji="0" lang="pt-PT" sz="4600" b="0" i="0" u="none" strike="noStrike" kern="1200" cap="none" spc="0" normalizeH="0" baseline="0" noProof="0" smtClean="0">
                <a:ln>
                  <a:noFill/>
                </a:ln>
                <a:solidFill>
                  <a:srgbClr val="FFFF00"/>
                </a:solidFill>
                <a:effectLst/>
                <a:uLnTx/>
                <a:uFillTx/>
                <a:latin typeface="+mj-lt"/>
                <a:ea typeface="+mj-ea"/>
                <a:cs typeface="+mj-cs"/>
              </a:rPr>
            </a:br>
            <a:r>
              <a:rPr kumimoji="0" lang="pt-PT" sz="1600" b="0" i="0" u="none" strike="noStrike" kern="1200" cap="none" spc="0" normalizeH="0" baseline="0" noProof="0" smtClean="0">
                <a:ln>
                  <a:noFill/>
                </a:ln>
                <a:solidFill>
                  <a:srgbClr val="FFFF00"/>
                </a:solidFill>
                <a:effectLst/>
                <a:uLnTx/>
                <a:uFillTx/>
                <a:latin typeface="+mj-lt"/>
                <a:ea typeface="+mj-ea"/>
                <a:cs typeface="+mj-cs"/>
              </a:rPr>
              <a:t>(1473 – 1543)</a:t>
            </a:r>
            <a:endParaRPr kumimoji="0" lang="pt-PT" sz="1600" b="0" i="0" u="none" strike="noStrike" kern="1200" cap="none" spc="0" normalizeH="0" baseline="0" noProof="0" dirty="0">
              <a:ln>
                <a:noFill/>
              </a:ln>
              <a:solidFill>
                <a:srgbClr val="FFFF00"/>
              </a:solidFill>
              <a:effectLst/>
              <a:uLnTx/>
              <a:uFillTx/>
              <a:latin typeface="+mj-lt"/>
              <a:ea typeface="+mj-ea"/>
              <a:cs typeface="+mj-cs"/>
            </a:endParaRPr>
          </a:p>
        </p:txBody>
      </p:sp>
      <p:pic>
        <p:nvPicPr>
          <p:cNvPr id="14" name="Espaço Reservado para Conteúdo 4" descr="COPERNIC.jpg"/>
          <p:cNvPicPr>
            <a:picLocks noChangeAspect="1"/>
          </p:cNvPicPr>
          <p:nvPr/>
        </p:nvPicPr>
        <p:blipFill>
          <a:blip r:embed="rId3"/>
          <a:stretch>
            <a:fillRect/>
          </a:stretch>
        </p:blipFill>
        <p:spPr>
          <a:xfrm>
            <a:off x="714348" y="1714488"/>
            <a:ext cx="3275157" cy="462615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5394041" y="785794"/>
            <a:ext cx="3200400" cy="730250"/>
          </a:xfrm>
        </p:spPr>
        <p:txBody>
          <a:bodyPr>
            <a:normAutofit fontScale="90000"/>
          </a:bodyPr>
          <a:lstStyle/>
          <a:p>
            <a:r>
              <a:rPr lang="pt-PT" sz="3600" dirty="0" smtClean="0">
                <a:solidFill>
                  <a:srgbClr val="FFFF00"/>
                </a:solidFill>
              </a:rPr>
              <a:t>Tycho Brahe </a:t>
            </a:r>
            <a:r>
              <a:rPr lang="pt-PT" dirty="0" smtClean="0">
                <a:solidFill>
                  <a:srgbClr val="FFFF00"/>
                </a:solidFill>
              </a:rPr>
              <a:t/>
            </a:r>
            <a:br>
              <a:rPr lang="pt-PT" dirty="0" smtClean="0">
                <a:solidFill>
                  <a:srgbClr val="FFFF00"/>
                </a:solidFill>
              </a:rPr>
            </a:br>
            <a:r>
              <a:rPr lang="pt-PT" sz="1800" dirty="0" smtClean="0">
                <a:solidFill>
                  <a:srgbClr val="FFFF00"/>
                </a:solidFill>
              </a:rPr>
              <a:t>(1546 – 1601) </a:t>
            </a:r>
            <a:endParaRPr lang="pt-PT" sz="1800" dirty="0">
              <a:solidFill>
                <a:srgbClr val="FFFF00"/>
              </a:solidFill>
            </a:endParaRPr>
          </a:p>
        </p:txBody>
      </p:sp>
      <p:pic>
        <p:nvPicPr>
          <p:cNvPr id="5" name="Espaço Reservado para Conteúdo 4" descr="Brahe-Tycho.jpg"/>
          <p:cNvPicPr>
            <a:picLocks noGrp="1" noChangeAspect="1"/>
          </p:cNvPicPr>
          <p:nvPr>
            <p:ph sz="half" idx="1"/>
          </p:nvPr>
        </p:nvPicPr>
        <p:blipFill>
          <a:blip r:embed="rId2"/>
          <a:stretch>
            <a:fillRect/>
          </a:stretch>
        </p:blipFill>
        <p:spPr>
          <a:xfrm>
            <a:off x="5429256" y="1857364"/>
            <a:ext cx="3250933" cy="4303866"/>
          </a:xfrm>
        </p:spPr>
      </p:pic>
      <p:sp>
        <p:nvSpPr>
          <p:cNvPr id="8" name="Retângulo 7"/>
          <p:cNvSpPr/>
          <p:nvPr/>
        </p:nvSpPr>
        <p:spPr>
          <a:xfrm>
            <a:off x="642910" y="785794"/>
            <a:ext cx="3500462" cy="830997"/>
          </a:xfrm>
          <a:prstGeom prst="rect">
            <a:avLst/>
          </a:prstGeom>
        </p:spPr>
        <p:txBody>
          <a:bodyPr wrap="square">
            <a:spAutoFit/>
          </a:bodyPr>
          <a:lstStyle/>
          <a:p>
            <a:r>
              <a:rPr lang="pt-PT" sz="3200" b="1" dirty="0" smtClean="0">
                <a:solidFill>
                  <a:srgbClr val="FFFF00"/>
                </a:solidFill>
                <a:latin typeface="+mj-lt"/>
              </a:rPr>
              <a:t>Christian Huygens</a:t>
            </a:r>
            <a:r>
              <a:rPr lang="pt-PT" dirty="0" smtClean="0">
                <a:solidFill>
                  <a:srgbClr val="FFFF00"/>
                </a:solidFill>
                <a:latin typeface="+mj-lt"/>
              </a:rPr>
              <a:t/>
            </a:r>
            <a:br>
              <a:rPr lang="pt-PT" dirty="0" smtClean="0">
                <a:solidFill>
                  <a:srgbClr val="FFFF00"/>
                </a:solidFill>
                <a:latin typeface="+mj-lt"/>
              </a:rPr>
            </a:br>
            <a:r>
              <a:rPr lang="pt-PT" sz="1600" dirty="0" smtClean="0">
                <a:solidFill>
                  <a:srgbClr val="FFFF00"/>
                </a:solidFill>
                <a:latin typeface="+mj-lt"/>
              </a:rPr>
              <a:t>1629 - 1695</a:t>
            </a:r>
            <a:endParaRPr lang="pt-PT" dirty="0"/>
          </a:p>
        </p:txBody>
      </p:sp>
      <p:pic>
        <p:nvPicPr>
          <p:cNvPr id="9" name="Imagem 8" descr="Christiaan_Huygens_1629-1695.jpg"/>
          <p:cNvPicPr>
            <a:picLocks noChangeAspect="1"/>
          </p:cNvPicPr>
          <p:nvPr/>
        </p:nvPicPr>
        <p:blipFill>
          <a:blip r:embed="rId3"/>
          <a:stretch>
            <a:fillRect/>
          </a:stretch>
        </p:blipFill>
        <p:spPr>
          <a:xfrm>
            <a:off x="785786" y="1785926"/>
            <a:ext cx="3033725" cy="407832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428596" y="571480"/>
            <a:ext cx="3500462" cy="857256"/>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0" i="0" u="none" strike="noStrike" kern="1200" cap="none" spc="0" normalizeH="0" baseline="0" noProof="0" dirty="0" smtClean="0">
                <a:ln>
                  <a:noFill/>
                </a:ln>
                <a:solidFill>
                  <a:srgbClr val="FFFF00"/>
                </a:solidFill>
                <a:effectLst/>
                <a:uLnTx/>
                <a:uFillTx/>
                <a:latin typeface="+mj-lt"/>
                <a:ea typeface="+mj-ea"/>
                <a:cs typeface="+mj-cs"/>
              </a:rPr>
              <a:t>Johannes Kepler </a:t>
            </a:r>
            <a:r>
              <a:rPr kumimoji="0" lang="pt-PT" sz="4600" b="0" i="0" u="none" strike="noStrike" kern="1200" cap="none" spc="0" normalizeH="0" baseline="0" noProof="0" dirty="0" smtClean="0">
                <a:ln>
                  <a:noFill/>
                </a:ln>
                <a:solidFill>
                  <a:srgbClr val="FFFF00"/>
                </a:solidFill>
                <a:effectLst/>
                <a:uLnTx/>
                <a:uFillTx/>
                <a:latin typeface="+mj-lt"/>
                <a:ea typeface="+mj-ea"/>
                <a:cs typeface="+mj-cs"/>
              </a:rPr>
              <a:t/>
            </a:r>
            <a:br>
              <a:rPr kumimoji="0" lang="pt-PT" sz="4600" b="0" i="0" u="none" strike="noStrike" kern="1200" cap="none" spc="0" normalizeH="0" baseline="0" noProof="0" dirty="0" smtClean="0">
                <a:ln>
                  <a:noFill/>
                </a:ln>
                <a:solidFill>
                  <a:srgbClr val="FFFF00"/>
                </a:solidFill>
                <a:effectLst/>
                <a:uLnTx/>
                <a:uFillTx/>
                <a:latin typeface="+mj-lt"/>
                <a:ea typeface="+mj-ea"/>
                <a:cs typeface="+mj-cs"/>
              </a:rPr>
            </a:br>
            <a:r>
              <a:rPr kumimoji="0" lang="pt-PT" sz="1600" b="0" i="0" u="none" strike="noStrike" kern="1200" cap="none" spc="0" normalizeH="0" baseline="0" noProof="0" dirty="0" smtClean="0">
                <a:ln>
                  <a:noFill/>
                </a:ln>
                <a:solidFill>
                  <a:srgbClr val="FFFF00"/>
                </a:solidFill>
                <a:effectLst/>
                <a:uLnTx/>
                <a:uFillTx/>
                <a:latin typeface="+mj-lt"/>
                <a:ea typeface="+mj-ea"/>
                <a:cs typeface="+mj-cs"/>
              </a:rPr>
              <a:t>(1571 – 1630) </a:t>
            </a:r>
            <a:endParaRPr kumimoji="0" lang="pt-PT" sz="1600" b="0" i="0" u="none" strike="noStrike" kern="1200" cap="none" spc="0" normalizeH="0" baseline="0" noProof="0" dirty="0">
              <a:ln>
                <a:noFill/>
              </a:ln>
              <a:solidFill>
                <a:srgbClr val="FFFF00"/>
              </a:solidFill>
              <a:effectLst/>
              <a:uLnTx/>
              <a:uFillTx/>
              <a:latin typeface="+mj-lt"/>
              <a:ea typeface="+mj-ea"/>
              <a:cs typeface="+mj-cs"/>
            </a:endParaRPr>
          </a:p>
        </p:txBody>
      </p:sp>
      <p:pic>
        <p:nvPicPr>
          <p:cNvPr id="7" name="Espaço Reservado para Conteúdo 6" descr="kepler.jpg"/>
          <p:cNvPicPr>
            <a:picLocks noChangeAspect="1"/>
          </p:cNvPicPr>
          <p:nvPr/>
        </p:nvPicPr>
        <p:blipFill>
          <a:blip r:embed="rId2"/>
          <a:stretch>
            <a:fillRect/>
          </a:stretch>
        </p:blipFill>
        <p:spPr>
          <a:xfrm>
            <a:off x="500034" y="1714488"/>
            <a:ext cx="2857520" cy="3925165"/>
          </a:xfrm>
          <a:prstGeom prst="rect">
            <a:avLst/>
          </a:prstGeom>
        </p:spPr>
      </p:pic>
      <p:sp>
        <p:nvSpPr>
          <p:cNvPr id="10" name="Título 1"/>
          <p:cNvSpPr txBox="1">
            <a:spLocks/>
          </p:cNvSpPr>
          <p:nvPr/>
        </p:nvSpPr>
        <p:spPr>
          <a:xfrm>
            <a:off x="4714876" y="642918"/>
            <a:ext cx="3200400" cy="730250"/>
          </a:xfrm>
          <a:prstGeom prst="rect">
            <a:avLst/>
          </a:prstGeom>
        </p:spPr>
        <p:txBody>
          <a:bodyPr vert="horz" lIns="45720" rIns="4572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0" i="0" u="none" strike="noStrike" kern="1200" cap="none" spc="0" normalizeH="0" baseline="0" noProof="0" dirty="0" smtClean="0">
                <a:ln>
                  <a:noFill/>
                </a:ln>
                <a:solidFill>
                  <a:srgbClr val="FFFF00"/>
                </a:solidFill>
                <a:effectLst/>
                <a:uLnTx/>
                <a:uFillTx/>
                <a:latin typeface="+mj-lt"/>
                <a:ea typeface="+mj-ea"/>
                <a:cs typeface="+mj-cs"/>
              </a:rPr>
              <a:t>Galileu Galilei </a:t>
            </a:r>
            <a:r>
              <a:rPr kumimoji="0" lang="pt-PT" sz="4600" b="0" i="0" u="none" strike="noStrike" kern="1200" cap="none" spc="0" normalizeH="0" baseline="0" noProof="0" dirty="0" smtClean="0">
                <a:ln>
                  <a:noFill/>
                </a:ln>
                <a:solidFill>
                  <a:srgbClr val="FFFF00"/>
                </a:solidFill>
                <a:effectLst/>
                <a:uLnTx/>
                <a:uFillTx/>
                <a:latin typeface="+mj-lt"/>
                <a:ea typeface="+mj-ea"/>
                <a:cs typeface="+mj-cs"/>
              </a:rPr>
              <a:t/>
            </a:r>
            <a:br>
              <a:rPr kumimoji="0" lang="pt-PT" sz="4600" b="0" i="0" u="none" strike="noStrike" kern="1200" cap="none" spc="0" normalizeH="0" baseline="0" noProof="0" dirty="0" smtClean="0">
                <a:ln>
                  <a:noFill/>
                </a:ln>
                <a:solidFill>
                  <a:srgbClr val="FFFF00"/>
                </a:solidFill>
                <a:effectLst/>
                <a:uLnTx/>
                <a:uFillTx/>
                <a:latin typeface="+mj-lt"/>
                <a:ea typeface="+mj-ea"/>
                <a:cs typeface="+mj-cs"/>
              </a:rPr>
            </a:br>
            <a:r>
              <a:rPr kumimoji="0" lang="pt-PT" sz="1600" b="0" i="0" u="none" strike="noStrike" kern="1200" cap="none" spc="0" normalizeH="0" baseline="0" noProof="0" dirty="0" smtClean="0">
                <a:ln>
                  <a:noFill/>
                </a:ln>
                <a:solidFill>
                  <a:srgbClr val="FFFF00"/>
                </a:solidFill>
                <a:effectLst/>
                <a:uLnTx/>
                <a:uFillTx/>
                <a:latin typeface="+mj-lt"/>
                <a:ea typeface="+mj-ea"/>
                <a:cs typeface="+mj-cs"/>
              </a:rPr>
              <a:t>(1564 – 1642) </a:t>
            </a:r>
            <a:endParaRPr kumimoji="0" lang="pt-PT" sz="1600" b="0" i="0" u="none" strike="noStrike" kern="1200" cap="none" spc="0" normalizeH="0" baseline="0" noProof="0" dirty="0">
              <a:ln>
                <a:noFill/>
              </a:ln>
              <a:solidFill>
                <a:srgbClr val="FFFF00"/>
              </a:solidFill>
              <a:effectLst/>
              <a:uLnTx/>
              <a:uFillTx/>
              <a:latin typeface="+mj-lt"/>
              <a:ea typeface="+mj-ea"/>
              <a:cs typeface="+mj-cs"/>
            </a:endParaRPr>
          </a:p>
        </p:txBody>
      </p:sp>
      <p:pic>
        <p:nvPicPr>
          <p:cNvPr id="11" name="Espaço Reservado para Conteúdo 4" descr="GalileuGalilei.jpg"/>
          <p:cNvPicPr>
            <a:picLocks noChangeAspect="1"/>
          </p:cNvPicPr>
          <p:nvPr/>
        </p:nvPicPr>
        <p:blipFill>
          <a:blip r:embed="rId3"/>
          <a:stretch>
            <a:fillRect/>
          </a:stretch>
        </p:blipFill>
        <p:spPr>
          <a:xfrm>
            <a:off x="4572000" y="1785926"/>
            <a:ext cx="3799344" cy="40418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011222"/>
          </a:xfrm>
        </p:spPr>
        <p:txBody>
          <a:bodyPr>
            <a:normAutofit fontScale="90000"/>
          </a:bodyPr>
          <a:lstStyle/>
          <a:p>
            <a:r>
              <a:rPr lang="pt-PT" dirty="0" smtClean="0">
                <a:solidFill>
                  <a:srgbClr val="FFFF00"/>
                </a:solidFill>
              </a:rPr>
              <a:t>1. A astronomia através dos tempos</a:t>
            </a:r>
            <a:endParaRPr lang="pt-PT" dirty="0">
              <a:solidFill>
                <a:srgbClr val="FFFF00"/>
              </a:solidFill>
            </a:endParaRPr>
          </a:p>
        </p:txBody>
      </p:sp>
      <p:sp>
        <p:nvSpPr>
          <p:cNvPr id="3" name="Espaço Reservado para Conteúdo 2"/>
          <p:cNvSpPr>
            <a:spLocks noGrp="1"/>
          </p:cNvSpPr>
          <p:nvPr>
            <p:ph idx="1"/>
          </p:nvPr>
        </p:nvSpPr>
        <p:spPr>
          <a:xfrm>
            <a:off x="428596" y="2500306"/>
            <a:ext cx="8215370" cy="1643073"/>
          </a:xfrm>
        </p:spPr>
        <p:txBody>
          <a:bodyPr>
            <a:normAutofit/>
          </a:bodyPr>
          <a:lstStyle/>
          <a:p>
            <a:pPr marL="0">
              <a:lnSpc>
                <a:spcPct val="150000"/>
              </a:lnSpc>
              <a:buNone/>
            </a:pPr>
            <a:r>
              <a:rPr lang="pt-PT" sz="1600" dirty="0" smtClean="0"/>
              <a:t>Imaginar como era a astronomia antes do século XX é uma aventura. A tecnologia disposta hoje mostra estrelas em formação, buracos negros e até planetas extra-solares (que orbitam outros sóis). Mas, num passado não muito distante, como há 100 anos, nada disso era possível. Aliás, mal era comprovada a existência de outras galáxias. </a:t>
            </a:r>
          </a:p>
          <a:p>
            <a:pPr marL="0">
              <a:lnSpc>
                <a:spcPct val="150000"/>
              </a:lnSpc>
              <a:buNone/>
            </a:pPr>
            <a:endParaRPr lang="pt-PT" sz="1600" dirty="0" smtClean="0"/>
          </a:p>
          <a:p>
            <a:pPr marL="0">
              <a:lnSpc>
                <a:spcPct val="150000"/>
              </a:lnSpc>
              <a:buNone/>
            </a:pPr>
            <a:endParaRPr lang="pt-PT" sz="1600" dirty="0" smtClean="0"/>
          </a:p>
          <a:p>
            <a:pPr marL="0">
              <a:lnSpc>
                <a:spcPct val="150000"/>
              </a:lnSpc>
              <a:buNone/>
            </a:pPr>
            <a:endParaRPr lang="pt-PT" sz="1600" dirty="0" smtClean="0"/>
          </a:p>
          <a:p>
            <a:pPr marL="0">
              <a:lnSpc>
                <a:spcPct val="150000"/>
              </a:lnSpc>
              <a:buNone/>
            </a:pPr>
            <a:endParaRPr lang="pt-PT" sz="1600" dirty="0" smtClean="0"/>
          </a:p>
        </p:txBody>
      </p:sp>
      <p:sp>
        <p:nvSpPr>
          <p:cNvPr id="6" name="Rectangle 1"/>
          <p:cNvSpPr>
            <a:spLocks noChangeArrowheads="1"/>
          </p:cNvSpPr>
          <p:nvPr/>
        </p:nvSpPr>
        <p:spPr bwMode="auto">
          <a:xfrm>
            <a:off x="500034" y="5500702"/>
            <a:ext cx="621510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rPr>
              <a:t>Cada cultura tem suas próprias histórias sobre o céu e as estrelas.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sz="1600" b="0" i="0" u="none" strike="noStrike" cap="none" normalizeH="0" baseline="0" dirty="0" smtClean="0">
              <a:ln>
                <a:noFill/>
              </a:ln>
              <a:solidFill>
                <a:schemeClr val="tx1"/>
              </a:solidFill>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4929190" y="928670"/>
            <a:ext cx="3500462" cy="861774"/>
          </a:xfrm>
          <a:prstGeom prst="rect">
            <a:avLst/>
          </a:prstGeom>
        </p:spPr>
        <p:txBody>
          <a:bodyPr wrap="square">
            <a:spAutoFit/>
          </a:bodyPr>
          <a:lstStyle/>
          <a:p>
            <a:r>
              <a:rPr lang="nl-NL" sz="3200" b="1" dirty="0" smtClean="0">
                <a:solidFill>
                  <a:srgbClr val="FFFF00"/>
                </a:solidFill>
                <a:latin typeface="+mj-lt"/>
              </a:rPr>
              <a:t>Edmond Halley </a:t>
            </a:r>
          </a:p>
          <a:p>
            <a:r>
              <a:rPr lang="nl-NL" sz="1600" b="1" dirty="0" smtClean="0">
                <a:solidFill>
                  <a:srgbClr val="FFFF00"/>
                </a:solidFill>
                <a:latin typeface="+mj-lt"/>
              </a:rPr>
              <a:t>(1656-1742)</a:t>
            </a:r>
            <a:endParaRPr lang="pt-PT" sz="1600" b="1" dirty="0">
              <a:solidFill>
                <a:srgbClr val="FFFF00"/>
              </a:solidFill>
              <a:latin typeface="+mj-lt"/>
            </a:endParaRPr>
          </a:p>
        </p:txBody>
      </p:sp>
      <p:pic>
        <p:nvPicPr>
          <p:cNvPr id="9" name="Imagem 8" descr="Edmund_Halley.gif"/>
          <p:cNvPicPr>
            <a:picLocks noChangeAspect="1"/>
          </p:cNvPicPr>
          <p:nvPr/>
        </p:nvPicPr>
        <p:blipFill>
          <a:blip r:embed="rId2"/>
          <a:stretch>
            <a:fillRect/>
          </a:stretch>
        </p:blipFill>
        <p:spPr>
          <a:xfrm>
            <a:off x="5072066" y="2071678"/>
            <a:ext cx="3009900" cy="3752850"/>
          </a:xfrm>
          <a:prstGeom prst="rect">
            <a:avLst/>
          </a:prstGeom>
        </p:spPr>
      </p:pic>
      <p:sp>
        <p:nvSpPr>
          <p:cNvPr id="10" name="Título 1"/>
          <p:cNvSpPr>
            <a:spLocks noGrp="1"/>
          </p:cNvSpPr>
          <p:nvPr>
            <p:ph type="title"/>
          </p:nvPr>
        </p:nvSpPr>
        <p:spPr>
          <a:xfrm>
            <a:off x="843178" y="928669"/>
            <a:ext cx="3289720" cy="1011245"/>
          </a:xfrm>
        </p:spPr>
        <p:txBody>
          <a:bodyPr>
            <a:normAutofit/>
          </a:bodyPr>
          <a:lstStyle/>
          <a:p>
            <a:r>
              <a:rPr lang="pt-PT" sz="3200" dirty="0" smtClean="0">
                <a:solidFill>
                  <a:srgbClr val="FFFF00"/>
                </a:solidFill>
              </a:rPr>
              <a:t>Isaac Newton </a:t>
            </a:r>
            <a:r>
              <a:rPr lang="pt-PT" dirty="0" smtClean="0">
                <a:solidFill>
                  <a:srgbClr val="FFFF00"/>
                </a:solidFill>
              </a:rPr>
              <a:t/>
            </a:r>
            <a:br>
              <a:rPr lang="pt-PT" dirty="0" smtClean="0">
                <a:solidFill>
                  <a:srgbClr val="FFFF00"/>
                </a:solidFill>
              </a:rPr>
            </a:br>
            <a:r>
              <a:rPr lang="pt-PT" sz="1600" dirty="0" smtClean="0">
                <a:solidFill>
                  <a:srgbClr val="FFFF00"/>
                </a:solidFill>
              </a:rPr>
              <a:t>(1643 – 1727)</a:t>
            </a:r>
            <a:endParaRPr lang="pt-PT" sz="1600" dirty="0">
              <a:solidFill>
                <a:srgbClr val="FFFF00"/>
              </a:solidFill>
            </a:endParaRPr>
          </a:p>
        </p:txBody>
      </p:sp>
      <p:pic>
        <p:nvPicPr>
          <p:cNvPr id="11" name="Espaço Reservado para Conteúdo 4" descr="newton.jpg"/>
          <p:cNvPicPr>
            <a:picLocks noGrp="1" noChangeAspect="1"/>
          </p:cNvPicPr>
          <p:nvPr>
            <p:ph sz="half" idx="1"/>
          </p:nvPr>
        </p:nvPicPr>
        <p:blipFill>
          <a:blip r:embed="rId3"/>
          <a:stretch>
            <a:fillRect/>
          </a:stretch>
        </p:blipFill>
        <p:spPr>
          <a:xfrm>
            <a:off x="571472" y="2214554"/>
            <a:ext cx="3876733" cy="350046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5143504" y="857232"/>
            <a:ext cx="3183115" cy="861774"/>
          </a:xfrm>
          <a:prstGeom prst="rect">
            <a:avLst/>
          </a:prstGeom>
        </p:spPr>
        <p:txBody>
          <a:bodyPr wrap="none">
            <a:spAutoFit/>
          </a:bodyPr>
          <a:lstStyle/>
          <a:p>
            <a:r>
              <a:rPr lang="pt-PT" sz="3200" b="1" dirty="0" smtClean="0">
                <a:solidFill>
                  <a:srgbClr val="FFFF00"/>
                </a:solidFill>
                <a:latin typeface="+mj-lt"/>
              </a:rPr>
              <a:t>William Herschel </a:t>
            </a:r>
          </a:p>
          <a:p>
            <a:r>
              <a:rPr lang="pt-PT" sz="1600" b="1" dirty="0" smtClean="0">
                <a:solidFill>
                  <a:srgbClr val="FFFF00"/>
                </a:solidFill>
                <a:latin typeface="+mj-lt"/>
              </a:rPr>
              <a:t>(1738-1822)</a:t>
            </a:r>
            <a:endParaRPr lang="pt-PT" sz="1600" dirty="0">
              <a:solidFill>
                <a:srgbClr val="FFFF00"/>
              </a:solidFill>
              <a:latin typeface="+mj-lt"/>
            </a:endParaRPr>
          </a:p>
        </p:txBody>
      </p:sp>
      <p:pic>
        <p:nvPicPr>
          <p:cNvPr id="12" name="Imagem 11" descr="herschel.gif"/>
          <p:cNvPicPr>
            <a:picLocks noChangeAspect="1"/>
          </p:cNvPicPr>
          <p:nvPr/>
        </p:nvPicPr>
        <p:blipFill>
          <a:blip r:embed="rId2"/>
          <a:stretch>
            <a:fillRect/>
          </a:stretch>
        </p:blipFill>
        <p:spPr>
          <a:xfrm>
            <a:off x="5214942" y="1785926"/>
            <a:ext cx="3239662" cy="4462475"/>
          </a:xfrm>
          <a:prstGeom prst="rect">
            <a:avLst/>
          </a:prstGeom>
        </p:spPr>
      </p:pic>
      <p:sp>
        <p:nvSpPr>
          <p:cNvPr id="13" name="Retângulo 12"/>
          <p:cNvSpPr/>
          <p:nvPr/>
        </p:nvSpPr>
        <p:spPr>
          <a:xfrm>
            <a:off x="500034" y="928670"/>
            <a:ext cx="3286148" cy="861774"/>
          </a:xfrm>
          <a:prstGeom prst="rect">
            <a:avLst/>
          </a:prstGeom>
        </p:spPr>
        <p:txBody>
          <a:bodyPr wrap="square">
            <a:spAutoFit/>
          </a:bodyPr>
          <a:lstStyle/>
          <a:p>
            <a:r>
              <a:rPr lang="pt-PT" sz="3200" b="1" dirty="0" smtClean="0">
                <a:solidFill>
                  <a:srgbClr val="FFFF00"/>
                </a:solidFill>
                <a:latin typeface="+mj-lt"/>
              </a:rPr>
              <a:t>Jacques Cassini </a:t>
            </a:r>
          </a:p>
          <a:p>
            <a:r>
              <a:rPr lang="pt-PT" sz="1600" b="1" dirty="0" smtClean="0">
                <a:solidFill>
                  <a:srgbClr val="FFFF00"/>
                </a:solidFill>
                <a:latin typeface="+mj-lt"/>
              </a:rPr>
              <a:t>(1677-1756) </a:t>
            </a:r>
            <a:endParaRPr lang="pt-PT" sz="1600" b="1" dirty="0">
              <a:solidFill>
                <a:srgbClr val="FFFF00"/>
              </a:solidFill>
              <a:latin typeface="+mj-lt"/>
            </a:endParaRPr>
          </a:p>
        </p:txBody>
      </p:sp>
      <p:pic>
        <p:nvPicPr>
          <p:cNvPr id="14" name="Imagem 13" descr="cassini.jpg"/>
          <p:cNvPicPr>
            <a:picLocks noChangeAspect="1"/>
          </p:cNvPicPr>
          <p:nvPr/>
        </p:nvPicPr>
        <p:blipFill>
          <a:blip r:embed="rId3"/>
          <a:stretch>
            <a:fillRect/>
          </a:stretch>
        </p:blipFill>
        <p:spPr>
          <a:xfrm>
            <a:off x="642910" y="2143116"/>
            <a:ext cx="2928958" cy="372447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5072066" y="500042"/>
            <a:ext cx="2540504" cy="1323439"/>
          </a:xfrm>
          <a:prstGeom prst="rect">
            <a:avLst/>
          </a:prstGeom>
        </p:spPr>
        <p:txBody>
          <a:bodyPr wrap="none">
            <a:spAutoFit/>
          </a:bodyPr>
          <a:lstStyle/>
          <a:p>
            <a:r>
              <a:rPr lang="pt-PT" sz="3200" b="1" dirty="0" smtClean="0">
                <a:solidFill>
                  <a:srgbClr val="FFFF00"/>
                </a:solidFill>
                <a:latin typeface="+mj-lt"/>
              </a:rPr>
              <a:t>Johan Ludvig </a:t>
            </a:r>
          </a:p>
          <a:p>
            <a:r>
              <a:rPr lang="pt-PT" sz="3200" b="1" dirty="0" smtClean="0">
                <a:solidFill>
                  <a:srgbClr val="FFFF00"/>
                </a:solidFill>
                <a:latin typeface="+mj-lt"/>
              </a:rPr>
              <a:t>Emil Dreyer </a:t>
            </a:r>
          </a:p>
          <a:p>
            <a:r>
              <a:rPr lang="pt-PT" sz="1600" b="1" dirty="0" smtClean="0">
                <a:solidFill>
                  <a:srgbClr val="FFFF00"/>
                </a:solidFill>
                <a:latin typeface="+mj-lt"/>
              </a:rPr>
              <a:t>(1852-1926)</a:t>
            </a:r>
            <a:endParaRPr lang="pt-PT" sz="1600" b="1" dirty="0">
              <a:solidFill>
                <a:srgbClr val="FFFF00"/>
              </a:solidFill>
              <a:latin typeface="+mj-lt"/>
            </a:endParaRPr>
          </a:p>
        </p:txBody>
      </p:sp>
      <p:pic>
        <p:nvPicPr>
          <p:cNvPr id="7" name="Imagem 6" descr="John_Dreyer.gif"/>
          <p:cNvPicPr>
            <a:picLocks noChangeAspect="1"/>
          </p:cNvPicPr>
          <p:nvPr/>
        </p:nvPicPr>
        <p:blipFill>
          <a:blip r:embed="rId2"/>
          <a:stretch>
            <a:fillRect/>
          </a:stretch>
        </p:blipFill>
        <p:spPr>
          <a:xfrm>
            <a:off x="5214942" y="2214554"/>
            <a:ext cx="3238508" cy="4206502"/>
          </a:xfrm>
          <a:prstGeom prst="rect">
            <a:avLst/>
          </a:prstGeom>
        </p:spPr>
      </p:pic>
      <p:sp>
        <p:nvSpPr>
          <p:cNvPr id="8" name="Retângulo 7"/>
          <p:cNvSpPr/>
          <p:nvPr/>
        </p:nvSpPr>
        <p:spPr>
          <a:xfrm>
            <a:off x="500034" y="785794"/>
            <a:ext cx="3429024" cy="830997"/>
          </a:xfrm>
          <a:prstGeom prst="rect">
            <a:avLst/>
          </a:prstGeom>
        </p:spPr>
        <p:txBody>
          <a:bodyPr wrap="square">
            <a:spAutoFit/>
          </a:bodyPr>
          <a:lstStyle/>
          <a:p>
            <a:r>
              <a:rPr lang="en-US" sz="3200" b="1" dirty="0" smtClean="0">
                <a:solidFill>
                  <a:srgbClr val="FFFF00"/>
                </a:solidFill>
                <a:latin typeface="+mj-lt"/>
              </a:rPr>
              <a:t>Christian Doppler </a:t>
            </a:r>
          </a:p>
          <a:p>
            <a:r>
              <a:rPr lang="en-US" sz="1600" b="1" dirty="0" smtClean="0">
                <a:solidFill>
                  <a:srgbClr val="FFFF00"/>
                </a:solidFill>
              </a:rPr>
              <a:t>(1803–1853)</a:t>
            </a:r>
            <a:endParaRPr lang="pt-PT" sz="1600" b="1" dirty="0">
              <a:solidFill>
                <a:srgbClr val="FFFF00"/>
              </a:solidFill>
              <a:latin typeface="+mj-lt"/>
            </a:endParaRPr>
          </a:p>
        </p:txBody>
      </p:sp>
      <p:pic>
        <p:nvPicPr>
          <p:cNvPr id="9" name="Imagem 8" descr="doppler.jpg"/>
          <p:cNvPicPr>
            <a:picLocks noChangeAspect="1"/>
          </p:cNvPicPr>
          <p:nvPr/>
        </p:nvPicPr>
        <p:blipFill>
          <a:blip r:embed="rId3"/>
          <a:stretch>
            <a:fillRect/>
          </a:stretch>
        </p:blipFill>
        <p:spPr>
          <a:xfrm>
            <a:off x="642910" y="1928802"/>
            <a:ext cx="3454788" cy="421484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42910" y="642918"/>
            <a:ext cx="4204997" cy="830997"/>
          </a:xfrm>
          <a:prstGeom prst="rect">
            <a:avLst/>
          </a:prstGeom>
        </p:spPr>
        <p:txBody>
          <a:bodyPr wrap="none">
            <a:spAutoFit/>
          </a:bodyPr>
          <a:lstStyle/>
          <a:p>
            <a:r>
              <a:rPr lang="pt-PT" sz="3200" b="1" dirty="0" smtClean="0">
                <a:solidFill>
                  <a:srgbClr val="FFFF00"/>
                </a:solidFill>
                <a:latin typeface="+mj-lt"/>
              </a:rPr>
              <a:t>Henrietta Swan Leavitt </a:t>
            </a:r>
          </a:p>
          <a:p>
            <a:r>
              <a:rPr lang="pt-PT" sz="1600" b="1" dirty="0" smtClean="0">
                <a:solidFill>
                  <a:srgbClr val="FFFF00"/>
                </a:solidFill>
                <a:latin typeface="+mj-lt"/>
              </a:rPr>
              <a:t>(1868-1921)</a:t>
            </a:r>
            <a:endParaRPr lang="pt-PT" sz="1600" b="1" dirty="0">
              <a:solidFill>
                <a:srgbClr val="FFFF00"/>
              </a:solidFill>
              <a:latin typeface="+mj-lt"/>
            </a:endParaRPr>
          </a:p>
        </p:txBody>
      </p:sp>
      <p:pic>
        <p:nvPicPr>
          <p:cNvPr id="3" name="Imagem 2" descr="250px-Leavitt_aavso.jpg"/>
          <p:cNvPicPr>
            <a:picLocks noChangeAspect="1"/>
          </p:cNvPicPr>
          <p:nvPr/>
        </p:nvPicPr>
        <p:blipFill>
          <a:blip r:embed="rId2"/>
          <a:stretch>
            <a:fillRect/>
          </a:stretch>
        </p:blipFill>
        <p:spPr>
          <a:xfrm>
            <a:off x="714348" y="1714488"/>
            <a:ext cx="2928954" cy="3831072"/>
          </a:xfrm>
          <a:prstGeom prst="rect">
            <a:avLst/>
          </a:prstGeom>
        </p:spPr>
      </p:pic>
      <p:sp>
        <p:nvSpPr>
          <p:cNvPr id="6" name="Retângulo 5"/>
          <p:cNvSpPr/>
          <p:nvPr/>
        </p:nvSpPr>
        <p:spPr>
          <a:xfrm>
            <a:off x="5929322" y="1000108"/>
            <a:ext cx="2318263" cy="830997"/>
          </a:xfrm>
          <a:prstGeom prst="rect">
            <a:avLst/>
          </a:prstGeom>
        </p:spPr>
        <p:txBody>
          <a:bodyPr wrap="none">
            <a:spAutoFit/>
          </a:bodyPr>
          <a:lstStyle/>
          <a:p>
            <a:r>
              <a:rPr lang="pt-PT" sz="3200" b="1" dirty="0" smtClean="0">
                <a:solidFill>
                  <a:srgbClr val="FFFF00"/>
                </a:solidFill>
                <a:latin typeface="+mj-lt"/>
              </a:rPr>
              <a:t>George Hale</a:t>
            </a:r>
          </a:p>
          <a:p>
            <a:r>
              <a:rPr lang="pt-PT" sz="1600" b="1" dirty="0" smtClean="0">
                <a:solidFill>
                  <a:srgbClr val="FFFF00"/>
                </a:solidFill>
                <a:latin typeface="+mj-lt"/>
              </a:rPr>
              <a:t>(1868-1938) </a:t>
            </a:r>
            <a:endParaRPr lang="pt-PT" sz="1600" b="1" dirty="0">
              <a:solidFill>
                <a:srgbClr val="FFFF00"/>
              </a:solidFill>
              <a:latin typeface="+mj-lt"/>
            </a:endParaRPr>
          </a:p>
        </p:txBody>
      </p:sp>
      <p:pic>
        <p:nvPicPr>
          <p:cNvPr id="8" name="Imagem 7" descr="Hale.jpg"/>
          <p:cNvPicPr>
            <a:picLocks noChangeAspect="1"/>
          </p:cNvPicPr>
          <p:nvPr/>
        </p:nvPicPr>
        <p:blipFill>
          <a:blip r:embed="rId3"/>
          <a:stretch>
            <a:fillRect/>
          </a:stretch>
        </p:blipFill>
        <p:spPr>
          <a:xfrm>
            <a:off x="5072066" y="2071678"/>
            <a:ext cx="3305196" cy="361919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4743480" y="774704"/>
            <a:ext cx="3614734" cy="1143000"/>
          </a:xfrm>
        </p:spPr>
        <p:txBody>
          <a:bodyPr>
            <a:normAutofit/>
          </a:bodyPr>
          <a:lstStyle/>
          <a:p>
            <a:r>
              <a:rPr lang="pt-PT" sz="3200" b="1" dirty="0" smtClean="0">
                <a:solidFill>
                  <a:srgbClr val="FFFF00"/>
                </a:solidFill>
              </a:rPr>
              <a:t>Albert Einstein </a:t>
            </a:r>
            <a:r>
              <a:rPr lang="pt-PT" b="1" dirty="0" smtClean="0">
                <a:solidFill>
                  <a:srgbClr val="FFFF00"/>
                </a:solidFill>
              </a:rPr>
              <a:t/>
            </a:r>
            <a:br>
              <a:rPr lang="pt-PT" b="1" dirty="0" smtClean="0">
                <a:solidFill>
                  <a:srgbClr val="FFFF00"/>
                </a:solidFill>
              </a:rPr>
            </a:br>
            <a:r>
              <a:rPr lang="pt-PT" sz="1800" b="1" dirty="0" smtClean="0">
                <a:solidFill>
                  <a:srgbClr val="FFFF00"/>
                </a:solidFill>
              </a:rPr>
              <a:t>(1879 – 1955) </a:t>
            </a:r>
            <a:endParaRPr lang="pt-PT" sz="1800" b="1" dirty="0">
              <a:solidFill>
                <a:srgbClr val="FFFF00"/>
              </a:solidFill>
            </a:endParaRPr>
          </a:p>
        </p:txBody>
      </p:sp>
      <p:pic>
        <p:nvPicPr>
          <p:cNvPr id="9" name="Espaço Reservado para Conteúdo 4" descr="AlbertEinstein.jpg"/>
          <p:cNvPicPr>
            <a:picLocks noGrp="1" noChangeAspect="1"/>
          </p:cNvPicPr>
          <p:nvPr>
            <p:ph idx="1"/>
          </p:nvPr>
        </p:nvPicPr>
        <p:blipFill>
          <a:blip r:embed="rId2"/>
          <a:stretch>
            <a:fillRect/>
          </a:stretch>
        </p:blipFill>
        <p:spPr>
          <a:xfrm>
            <a:off x="4786314" y="2357430"/>
            <a:ext cx="3657625" cy="3571900"/>
          </a:xfrm>
        </p:spPr>
      </p:pic>
      <p:sp>
        <p:nvSpPr>
          <p:cNvPr id="12" name="Retângulo 11"/>
          <p:cNvSpPr/>
          <p:nvPr/>
        </p:nvSpPr>
        <p:spPr>
          <a:xfrm>
            <a:off x="642910" y="857232"/>
            <a:ext cx="3409138" cy="830997"/>
          </a:xfrm>
          <a:prstGeom prst="rect">
            <a:avLst/>
          </a:prstGeom>
        </p:spPr>
        <p:txBody>
          <a:bodyPr wrap="none">
            <a:spAutoFit/>
          </a:bodyPr>
          <a:lstStyle/>
          <a:p>
            <a:r>
              <a:rPr lang="pt-PT" sz="3200" b="1" dirty="0" smtClean="0">
                <a:solidFill>
                  <a:srgbClr val="FFFF00"/>
                </a:solidFill>
                <a:latin typeface="+mj-lt"/>
              </a:rPr>
              <a:t>Ejnar Hertzsprung </a:t>
            </a:r>
          </a:p>
          <a:p>
            <a:r>
              <a:rPr lang="pt-PT" sz="1600" b="1" dirty="0" smtClean="0">
                <a:solidFill>
                  <a:srgbClr val="FFFF00"/>
                </a:solidFill>
                <a:latin typeface="+mj-lt"/>
              </a:rPr>
              <a:t>(1873-1967)</a:t>
            </a:r>
            <a:endParaRPr lang="pt-PT" sz="1600" b="1" dirty="0">
              <a:solidFill>
                <a:srgbClr val="FFFF00"/>
              </a:solidFill>
              <a:latin typeface="+mj-lt"/>
            </a:endParaRPr>
          </a:p>
        </p:txBody>
      </p:sp>
      <p:pic>
        <p:nvPicPr>
          <p:cNvPr id="13" name="Imagem 12" descr="ejnar.jpg"/>
          <p:cNvPicPr>
            <a:picLocks noChangeAspect="1"/>
          </p:cNvPicPr>
          <p:nvPr/>
        </p:nvPicPr>
        <p:blipFill>
          <a:blip r:embed="rId3"/>
          <a:stretch>
            <a:fillRect/>
          </a:stretch>
        </p:blipFill>
        <p:spPr>
          <a:xfrm>
            <a:off x="785786" y="1928802"/>
            <a:ext cx="2743216" cy="397194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28596" y="357166"/>
            <a:ext cx="3357586" cy="861774"/>
          </a:xfrm>
          <a:prstGeom prst="rect">
            <a:avLst/>
          </a:prstGeom>
        </p:spPr>
        <p:txBody>
          <a:bodyPr wrap="square">
            <a:spAutoFit/>
          </a:bodyPr>
          <a:lstStyle/>
          <a:p>
            <a:r>
              <a:rPr lang="pt-PT" sz="3200" b="1" dirty="0" smtClean="0">
                <a:solidFill>
                  <a:srgbClr val="FFFF00"/>
                </a:solidFill>
                <a:latin typeface="+mj-lt"/>
              </a:rPr>
              <a:t>Georges Lemaître</a:t>
            </a:r>
          </a:p>
          <a:p>
            <a:r>
              <a:rPr lang="pt-PT" sz="1600" b="1" dirty="0" smtClean="0">
                <a:solidFill>
                  <a:srgbClr val="FFFF00"/>
                </a:solidFill>
                <a:latin typeface="+mj-lt"/>
              </a:rPr>
              <a:t>1894-1966 </a:t>
            </a:r>
            <a:endParaRPr lang="pt-PT" sz="1600" b="1" dirty="0">
              <a:solidFill>
                <a:srgbClr val="FFFF00"/>
              </a:solidFill>
              <a:latin typeface="+mj-lt"/>
            </a:endParaRPr>
          </a:p>
        </p:txBody>
      </p:sp>
      <p:pic>
        <p:nvPicPr>
          <p:cNvPr id="5" name="Imagem 4" descr="Georges Lemaitre.jpg"/>
          <p:cNvPicPr>
            <a:picLocks noChangeAspect="1"/>
          </p:cNvPicPr>
          <p:nvPr/>
        </p:nvPicPr>
        <p:blipFill>
          <a:blip r:embed="rId2"/>
          <a:stretch>
            <a:fillRect/>
          </a:stretch>
        </p:blipFill>
        <p:spPr>
          <a:xfrm>
            <a:off x="571472" y="1928802"/>
            <a:ext cx="2994094" cy="3571901"/>
          </a:xfrm>
          <a:prstGeom prst="rect">
            <a:avLst/>
          </a:prstGeom>
        </p:spPr>
      </p:pic>
      <p:sp>
        <p:nvSpPr>
          <p:cNvPr id="9" name="Título 1"/>
          <p:cNvSpPr txBox="1">
            <a:spLocks/>
          </p:cNvSpPr>
          <p:nvPr/>
        </p:nvSpPr>
        <p:spPr>
          <a:xfrm>
            <a:off x="5786446" y="285728"/>
            <a:ext cx="3000396"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a:noFill/>
                </a:ln>
                <a:solidFill>
                  <a:srgbClr val="FFFF00"/>
                </a:solidFill>
                <a:effectLst/>
                <a:uLnTx/>
                <a:uFillTx/>
                <a:latin typeface="+mj-lt"/>
                <a:ea typeface="+mj-ea"/>
                <a:cs typeface="+mj-cs"/>
              </a:rPr>
              <a:t>Edwin Hubble</a:t>
            </a:r>
            <a:r>
              <a:rPr kumimoji="0" lang="pt-PT" sz="3200" b="0" i="0" u="none" strike="noStrike" kern="1200" cap="none" spc="0" normalizeH="0" baseline="0" noProof="0" dirty="0" smtClean="0">
                <a:ln>
                  <a:noFill/>
                </a:ln>
                <a:solidFill>
                  <a:srgbClr val="FFFF00"/>
                </a:solidFill>
                <a:effectLst/>
                <a:uLnTx/>
                <a:uFillTx/>
                <a:latin typeface="+mj-lt"/>
                <a:ea typeface="+mj-ea"/>
                <a:cs typeface="+mj-cs"/>
              </a:rPr>
              <a:t> </a:t>
            </a:r>
            <a:br>
              <a:rPr kumimoji="0" lang="pt-PT" sz="3200" b="0" i="0" u="none" strike="noStrike" kern="1200" cap="none" spc="0" normalizeH="0" baseline="0" noProof="0" dirty="0" smtClean="0">
                <a:ln>
                  <a:noFill/>
                </a:ln>
                <a:solidFill>
                  <a:srgbClr val="FFFF00"/>
                </a:solidFill>
                <a:effectLst/>
                <a:uLnTx/>
                <a:uFillTx/>
                <a:latin typeface="+mj-lt"/>
                <a:ea typeface="+mj-ea"/>
                <a:cs typeface="+mj-cs"/>
              </a:rPr>
            </a:br>
            <a:r>
              <a:rPr kumimoji="0" lang="pt-PT" sz="1800" b="0" i="0" u="none" strike="noStrike" kern="1200" cap="none" spc="0" normalizeH="0" baseline="0" noProof="0" dirty="0" smtClean="0">
                <a:ln>
                  <a:noFill/>
                </a:ln>
                <a:solidFill>
                  <a:srgbClr val="FFFF00"/>
                </a:solidFill>
                <a:effectLst/>
                <a:uLnTx/>
                <a:uFillTx/>
                <a:latin typeface="+mj-lt"/>
                <a:ea typeface="+mj-ea"/>
                <a:cs typeface="+mj-cs"/>
              </a:rPr>
              <a:t>(1889 – 1953) </a:t>
            </a:r>
            <a:endParaRPr kumimoji="0" lang="pt-PT" sz="1800" b="0" i="0" u="none" strike="noStrike" kern="1200" cap="none" spc="0" normalizeH="0" baseline="0" noProof="0" dirty="0">
              <a:ln>
                <a:noFill/>
              </a:ln>
              <a:solidFill>
                <a:srgbClr val="FFFF00"/>
              </a:solidFill>
              <a:effectLst/>
              <a:uLnTx/>
              <a:uFillTx/>
              <a:latin typeface="+mj-lt"/>
              <a:ea typeface="+mj-ea"/>
              <a:cs typeface="+mj-cs"/>
            </a:endParaRPr>
          </a:p>
        </p:txBody>
      </p:sp>
      <p:pic>
        <p:nvPicPr>
          <p:cNvPr id="10" name="Espaço Reservado para Conteúdo 9" descr="edwin_hubble.jpg"/>
          <p:cNvPicPr>
            <a:picLocks noChangeAspect="1"/>
          </p:cNvPicPr>
          <p:nvPr/>
        </p:nvPicPr>
        <p:blipFill>
          <a:blip r:embed="rId3"/>
          <a:stretch>
            <a:fillRect/>
          </a:stretch>
        </p:blipFill>
        <p:spPr>
          <a:xfrm>
            <a:off x="5786446" y="1780211"/>
            <a:ext cx="2857520" cy="386336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28596" y="714356"/>
            <a:ext cx="3471015" cy="584775"/>
          </a:xfrm>
          <a:prstGeom prst="rect">
            <a:avLst/>
          </a:prstGeom>
        </p:spPr>
        <p:txBody>
          <a:bodyPr wrap="none">
            <a:spAutoFit/>
          </a:bodyPr>
          <a:lstStyle/>
          <a:p>
            <a:r>
              <a:rPr lang="pt-PT" sz="3200" b="1" dirty="0" smtClean="0">
                <a:solidFill>
                  <a:srgbClr val="FFFF00"/>
                </a:solidFill>
                <a:latin typeface="+mj-lt"/>
              </a:rPr>
              <a:t>Arno Allan Penzias </a:t>
            </a:r>
            <a:endParaRPr lang="pt-PT" sz="3200" b="1" dirty="0">
              <a:solidFill>
                <a:srgbClr val="FFFF00"/>
              </a:solidFill>
              <a:latin typeface="+mj-lt"/>
            </a:endParaRPr>
          </a:p>
        </p:txBody>
      </p:sp>
      <p:sp>
        <p:nvSpPr>
          <p:cNvPr id="5" name="Retângulo 4"/>
          <p:cNvSpPr/>
          <p:nvPr/>
        </p:nvSpPr>
        <p:spPr>
          <a:xfrm>
            <a:off x="428596" y="1214422"/>
            <a:ext cx="4391780" cy="584775"/>
          </a:xfrm>
          <a:prstGeom prst="rect">
            <a:avLst/>
          </a:prstGeom>
        </p:spPr>
        <p:txBody>
          <a:bodyPr wrap="none">
            <a:spAutoFit/>
          </a:bodyPr>
          <a:lstStyle/>
          <a:p>
            <a:r>
              <a:rPr lang="pt-PT" sz="3200" b="1" dirty="0" smtClean="0">
                <a:solidFill>
                  <a:srgbClr val="FFFF00"/>
                </a:solidFill>
                <a:latin typeface="+mj-lt"/>
              </a:rPr>
              <a:t>Robert Woodrow Wilson </a:t>
            </a:r>
            <a:endParaRPr lang="pt-PT" sz="3200" b="1" dirty="0">
              <a:solidFill>
                <a:srgbClr val="FFFF00"/>
              </a:solidFill>
              <a:latin typeface="+mj-lt"/>
            </a:endParaRPr>
          </a:p>
        </p:txBody>
      </p:sp>
      <p:pic>
        <p:nvPicPr>
          <p:cNvPr id="6" name="Imagem 5" descr="250px-Wilson_penzias200.jpg"/>
          <p:cNvPicPr>
            <a:picLocks noChangeAspect="1"/>
          </p:cNvPicPr>
          <p:nvPr/>
        </p:nvPicPr>
        <p:blipFill>
          <a:blip r:embed="rId2"/>
          <a:srcRect r="628"/>
          <a:stretch>
            <a:fillRect/>
          </a:stretch>
        </p:blipFill>
        <p:spPr>
          <a:xfrm>
            <a:off x="500034" y="2214554"/>
            <a:ext cx="4143404" cy="3185563"/>
          </a:xfrm>
          <a:prstGeom prst="rect">
            <a:avLst/>
          </a:prstGeom>
        </p:spPr>
      </p:pic>
      <p:sp>
        <p:nvSpPr>
          <p:cNvPr id="7" name="Retângulo 6"/>
          <p:cNvSpPr/>
          <p:nvPr/>
        </p:nvSpPr>
        <p:spPr>
          <a:xfrm>
            <a:off x="5000628" y="428604"/>
            <a:ext cx="3837141" cy="584775"/>
          </a:xfrm>
          <a:prstGeom prst="rect">
            <a:avLst/>
          </a:prstGeom>
        </p:spPr>
        <p:txBody>
          <a:bodyPr wrap="none">
            <a:spAutoFit/>
          </a:bodyPr>
          <a:lstStyle/>
          <a:p>
            <a:r>
              <a:rPr lang="pt-PT" sz="3200" b="1" dirty="0" smtClean="0">
                <a:solidFill>
                  <a:srgbClr val="FFFF00"/>
                </a:solidFill>
                <a:latin typeface="+mj-lt"/>
              </a:rPr>
              <a:t>Stephen W. Hawking </a:t>
            </a:r>
            <a:endParaRPr lang="pt-PT" sz="3200" b="1" dirty="0">
              <a:solidFill>
                <a:srgbClr val="FFFF00"/>
              </a:solidFill>
              <a:latin typeface="+mj-lt"/>
            </a:endParaRPr>
          </a:p>
        </p:txBody>
      </p:sp>
      <p:pic>
        <p:nvPicPr>
          <p:cNvPr id="8" name="Imagem 7" descr="Stephen_Hawking_StarChild.jpg"/>
          <p:cNvPicPr>
            <a:picLocks noChangeAspect="1"/>
          </p:cNvPicPr>
          <p:nvPr/>
        </p:nvPicPr>
        <p:blipFill>
          <a:blip r:embed="rId3"/>
          <a:stretch>
            <a:fillRect/>
          </a:stretch>
        </p:blipFill>
        <p:spPr>
          <a:xfrm>
            <a:off x="5572132" y="1714488"/>
            <a:ext cx="2857520" cy="410339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28596" y="500042"/>
            <a:ext cx="3286148" cy="1077218"/>
          </a:xfrm>
          <a:prstGeom prst="rect">
            <a:avLst/>
          </a:prstGeom>
        </p:spPr>
        <p:txBody>
          <a:bodyPr wrap="square">
            <a:spAutoFit/>
          </a:bodyPr>
          <a:lstStyle/>
          <a:p>
            <a:r>
              <a:rPr lang="pt-PT" sz="3200" b="1" dirty="0" smtClean="0">
                <a:solidFill>
                  <a:srgbClr val="FFFF00"/>
                </a:solidFill>
                <a:latin typeface="+mj-lt"/>
              </a:rPr>
              <a:t>Fernando Carvalho da Silva</a:t>
            </a:r>
            <a:endParaRPr lang="pt-PT" sz="3200" dirty="0">
              <a:solidFill>
                <a:srgbClr val="FFFF00"/>
              </a:solidFill>
              <a:latin typeface="+mj-lt"/>
            </a:endParaRPr>
          </a:p>
        </p:txBody>
      </p:sp>
      <p:sp>
        <p:nvSpPr>
          <p:cNvPr id="8" name="Retângulo 7"/>
          <p:cNvSpPr/>
          <p:nvPr/>
        </p:nvSpPr>
        <p:spPr>
          <a:xfrm>
            <a:off x="5572132" y="571480"/>
            <a:ext cx="2852256" cy="584775"/>
          </a:xfrm>
          <a:prstGeom prst="rect">
            <a:avLst/>
          </a:prstGeom>
        </p:spPr>
        <p:txBody>
          <a:bodyPr wrap="none">
            <a:spAutoFit/>
          </a:bodyPr>
          <a:lstStyle/>
          <a:p>
            <a:r>
              <a:rPr lang="pt-PT" sz="3200" b="1" dirty="0" smtClean="0">
                <a:solidFill>
                  <a:srgbClr val="FFFF00"/>
                </a:solidFill>
                <a:latin typeface="+mj-lt"/>
              </a:rPr>
              <a:t>Nuno C. Santos</a:t>
            </a:r>
            <a:endParaRPr lang="pt-PT" sz="3200" b="1" dirty="0">
              <a:solidFill>
                <a:srgbClr val="FFFF00"/>
              </a:solidFill>
              <a:latin typeface="+mj-lt"/>
            </a:endParaRPr>
          </a:p>
        </p:txBody>
      </p:sp>
      <p:pic>
        <p:nvPicPr>
          <p:cNvPr id="9" name="Imagem 8" descr="nuno santos.png"/>
          <p:cNvPicPr>
            <a:picLocks noChangeAspect="1"/>
          </p:cNvPicPr>
          <p:nvPr/>
        </p:nvPicPr>
        <p:blipFill>
          <a:blip r:embed="rId2"/>
          <a:stretch>
            <a:fillRect/>
          </a:stretch>
        </p:blipFill>
        <p:spPr>
          <a:xfrm>
            <a:off x="4960429" y="2000240"/>
            <a:ext cx="3897851" cy="2928958"/>
          </a:xfrm>
          <a:prstGeom prst="rect">
            <a:avLst/>
          </a:prstGeom>
        </p:spPr>
      </p:pic>
      <p:pic>
        <p:nvPicPr>
          <p:cNvPr id="4098" name="Picture 2" descr="http://www.realistas.org/realistas_fotos/carvalho_rodrigues.jpg"/>
          <p:cNvPicPr>
            <a:picLocks noChangeAspect="1" noChangeArrowheads="1"/>
          </p:cNvPicPr>
          <p:nvPr/>
        </p:nvPicPr>
        <p:blipFill>
          <a:blip r:embed="rId3"/>
          <a:srcRect/>
          <a:stretch>
            <a:fillRect/>
          </a:stretch>
        </p:blipFill>
        <p:spPr bwMode="auto">
          <a:xfrm>
            <a:off x="571472" y="2023128"/>
            <a:ext cx="3071834" cy="295368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928670"/>
            <a:ext cx="7358114" cy="1296974"/>
          </a:xfrm>
        </p:spPr>
        <p:txBody>
          <a:bodyPr>
            <a:normAutofit fontScale="90000"/>
          </a:bodyPr>
          <a:lstStyle/>
          <a:p>
            <a:r>
              <a:rPr lang="pt-PT" sz="2000" dirty="0" smtClean="0"/>
              <a:t>Depois de teres visto alguns dos cientistas que tiveram/têm um papel no estudo do Universo vais poder pesquisar um pouco sobre um deles.</a:t>
            </a:r>
            <a:br>
              <a:rPr lang="pt-PT" sz="2000" dirty="0" smtClean="0"/>
            </a:br>
            <a:r>
              <a:rPr lang="pt-PT" sz="2000" dirty="0" smtClean="0"/>
              <a:t>Para isso proposmos-te que elabores o BI de um dos cientistas que tiveste oportunidade de ver.</a:t>
            </a:r>
            <a:br>
              <a:rPr lang="pt-PT" sz="2000" dirty="0" smtClean="0"/>
            </a:br>
            <a:r>
              <a:rPr lang="pt-PT" sz="2000" dirty="0" smtClean="0"/>
              <a:t>Bom trabalho.</a:t>
            </a:r>
            <a:endParaRPr lang="pt-PT" sz="2000" dirty="0"/>
          </a:p>
        </p:txBody>
      </p:sp>
      <p:sp>
        <p:nvSpPr>
          <p:cNvPr id="6" name="CaixaDeTexto 5"/>
          <p:cNvSpPr txBox="1"/>
          <p:nvPr/>
        </p:nvSpPr>
        <p:spPr>
          <a:xfrm>
            <a:off x="500034" y="357166"/>
            <a:ext cx="1571636" cy="461665"/>
          </a:xfrm>
          <a:prstGeom prst="rect">
            <a:avLst/>
          </a:prstGeom>
          <a:noFill/>
        </p:spPr>
        <p:txBody>
          <a:bodyPr wrap="square" rtlCol="0">
            <a:spAutoFit/>
          </a:bodyPr>
          <a:lstStyle/>
          <a:p>
            <a:r>
              <a:rPr lang="pt-PT" sz="2400" b="1" dirty="0" smtClean="0">
                <a:solidFill>
                  <a:srgbClr val="FFFF00"/>
                </a:solidFill>
              </a:rPr>
              <a:t>Tarefa:</a:t>
            </a:r>
            <a:endParaRPr lang="pt-PT" sz="2400" b="1" dirty="0">
              <a:solidFill>
                <a:srgbClr val="FFFF00"/>
              </a:solidFill>
            </a:endParaRPr>
          </a:p>
        </p:txBody>
      </p:sp>
      <p:sp>
        <p:nvSpPr>
          <p:cNvPr id="8" name="Pergaminho vertical 7"/>
          <p:cNvSpPr/>
          <p:nvPr/>
        </p:nvSpPr>
        <p:spPr>
          <a:xfrm>
            <a:off x="285720" y="2357430"/>
            <a:ext cx="8286808" cy="435771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pt-PT" dirty="0" smtClean="0"/>
              <a:t>Nome:</a:t>
            </a:r>
          </a:p>
          <a:p>
            <a:pPr>
              <a:lnSpc>
                <a:spcPct val="150000"/>
              </a:lnSpc>
            </a:pPr>
            <a:r>
              <a:rPr lang="pt-PT" dirty="0" smtClean="0"/>
              <a:t>Data e local de nascimento:</a:t>
            </a:r>
          </a:p>
          <a:p>
            <a:pPr>
              <a:lnSpc>
                <a:spcPct val="150000"/>
              </a:lnSpc>
            </a:pPr>
            <a:r>
              <a:rPr lang="pt-PT" dirty="0" smtClean="0"/>
              <a:t>Data e local de morte:</a:t>
            </a:r>
          </a:p>
          <a:p>
            <a:pPr>
              <a:lnSpc>
                <a:spcPct val="150000"/>
              </a:lnSpc>
            </a:pPr>
            <a:r>
              <a:rPr lang="pt-PT" dirty="0" smtClean="0"/>
              <a:t>Contributos para o estudo do Universo:</a:t>
            </a:r>
          </a:p>
          <a:p>
            <a:pPr algn="ctr"/>
            <a:endParaRPr lang="pt-PT" dirty="0" smtClean="0"/>
          </a:p>
          <a:p>
            <a:pPr algn="ctr"/>
            <a:endParaRPr lang="pt-PT" dirty="0" smtClean="0"/>
          </a:p>
          <a:p>
            <a:pPr algn="ctr"/>
            <a:endParaRPr lang="pt-PT" dirty="0" smtClean="0"/>
          </a:p>
          <a:p>
            <a:pPr algn="ctr"/>
            <a:endParaRPr lang="pt-PT" dirty="0" smtClean="0"/>
          </a:p>
          <a:p>
            <a:pPr algn="ctr"/>
            <a:endParaRPr lang="pt-PT" dirty="0" smtClean="0"/>
          </a:p>
          <a:p>
            <a:pPr algn="ctr"/>
            <a:endParaRPr lang="pt-PT" dirty="0"/>
          </a:p>
        </p:txBody>
      </p:sp>
      <p:sp>
        <p:nvSpPr>
          <p:cNvPr id="9" name="Texto explicativo retangular com cantos arredondados 8"/>
          <p:cNvSpPr/>
          <p:nvPr/>
        </p:nvSpPr>
        <p:spPr>
          <a:xfrm>
            <a:off x="6357950" y="2928934"/>
            <a:ext cx="1643074" cy="1500198"/>
          </a:xfrm>
          <a:prstGeom prst="wedgeRoundRectCallout">
            <a:avLst>
              <a:gd name="adj1" fmla="val -21445"/>
              <a:gd name="adj2" fmla="val 504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Foto</a:t>
            </a:r>
            <a:endParaRPr lang="pt-P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a 9"/>
          <p:cNvGraphicFramePr>
            <a:graphicFrameLocks noGrp="1"/>
          </p:cNvGraphicFramePr>
          <p:nvPr/>
        </p:nvGraphicFramePr>
        <p:xfrm>
          <a:off x="5857883" y="3852428"/>
          <a:ext cx="3071835" cy="2576968"/>
        </p:xfrm>
        <a:graphic>
          <a:graphicData uri="http://schemas.openxmlformats.org/drawingml/2006/table">
            <a:tbl>
              <a:tblPr/>
              <a:tblGrid>
                <a:gridCol w="950806"/>
                <a:gridCol w="844382"/>
                <a:gridCol w="688417"/>
                <a:gridCol w="588230"/>
              </a:tblGrid>
              <a:tr h="58146">
                <a:tc gridSpan="4">
                  <a:txBody>
                    <a:bodyPr/>
                    <a:lstStyle/>
                    <a:p>
                      <a:pPr algn="ctr"/>
                      <a:endParaRPr lang="pt-PT" sz="400" dirty="0">
                        <a:latin typeface="Arial"/>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C6F30"/>
                    </a:solidFill>
                  </a:tcPr>
                </a:tc>
                <a:tc hMerge="1">
                  <a:txBody>
                    <a:bodyPr/>
                    <a:lstStyle/>
                    <a:p>
                      <a:endParaRPr lang="pt-PT"/>
                    </a:p>
                  </a:txBody>
                  <a:tcPr/>
                </a:tc>
                <a:tc hMerge="1">
                  <a:txBody>
                    <a:bodyPr/>
                    <a:lstStyle/>
                    <a:p>
                      <a:endParaRPr lang="pt-PT"/>
                    </a:p>
                  </a:txBody>
                  <a:tcPr/>
                </a:tc>
                <a:tc hMerge="1">
                  <a:txBody>
                    <a:bodyPr/>
                    <a:lstStyle/>
                    <a:p>
                      <a:endParaRPr lang="pt-PT"/>
                    </a:p>
                  </a:txBody>
                  <a:tcPr/>
                </a:tc>
              </a:tr>
              <a:tr h="314291">
                <a:tc>
                  <a:txBody>
                    <a:bodyPr/>
                    <a:lstStyle/>
                    <a:p>
                      <a:pPr algn="ctr"/>
                      <a:r>
                        <a:rPr lang="pt-PT" sz="800" b="1" dirty="0">
                          <a:latin typeface="Arial"/>
                        </a:rPr>
                        <a:t>MESOPOTÂNIA</a:t>
                      </a:r>
                      <a:endParaRPr lang="pt-PT" sz="800" dirty="0">
                        <a:latin typeface="Arial"/>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800" b="1" dirty="0">
                          <a:latin typeface="Arial"/>
                        </a:rPr>
                        <a:t>INGLÊS</a:t>
                      </a:r>
                      <a:endParaRPr lang="pt-PT" sz="800"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800" b="1" dirty="0">
                          <a:latin typeface="Arial"/>
                        </a:rPr>
                        <a:t>FRANCÊS</a:t>
                      </a:r>
                      <a:endParaRPr lang="pt-PT" sz="800"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800" b="1" dirty="0">
                          <a:latin typeface="Arial"/>
                        </a:rPr>
                        <a:t>ESPANHOL</a:t>
                      </a:r>
                      <a:endParaRPr lang="pt-PT" sz="800" dirty="0">
                        <a:latin typeface="Arial"/>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829">
                <a:tc gridSpan="4">
                  <a:txBody>
                    <a:bodyPr/>
                    <a:lstStyle/>
                    <a:p>
                      <a:pPr algn="ctr"/>
                      <a:endParaRPr lang="pt-PT" sz="900" dirty="0">
                        <a:latin typeface="Arial"/>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6F30"/>
                    </a:solidFill>
                  </a:tcPr>
                </a:tc>
                <a:tc hMerge="1">
                  <a:txBody>
                    <a:bodyPr/>
                    <a:lstStyle/>
                    <a:p>
                      <a:endParaRPr lang="pt-PT"/>
                    </a:p>
                  </a:txBody>
                  <a:tcPr/>
                </a:tc>
                <a:tc hMerge="1">
                  <a:txBody>
                    <a:bodyPr/>
                    <a:lstStyle/>
                    <a:p>
                      <a:endParaRPr lang="pt-PT"/>
                    </a:p>
                  </a:txBody>
                  <a:tcPr/>
                </a:tc>
                <a:tc hMerge="1">
                  <a:txBody>
                    <a:bodyPr/>
                    <a:lstStyle/>
                    <a:p>
                      <a:endParaRPr lang="pt-PT"/>
                    </a:p>
                  </a:txBody>
                  <a:tcPr/>
                </a:tc>
              </a:tr>
              <a:tr h="235718">
                <a:tc>
                  <a:txBody>
                    <a:bodyPr/>
                    <a:lstStyle/>
                    <a:p>
                      <a:pPr algn="ctr"/>
                      <a:r>
                        <a:rPr lang="pt-PT" sz="900" b="1" dirty="0">
                          <a:latin typeface="Arial"/>
                        </a:rPr>
                        <a:t>Dia da Lua </a:t>
                      </a:r>
                      <a:endParaRPr lang="pt-PT" sz="900" dirty="0">
                        <a:latin typeface="Arial"/>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b="1" dirty="0">
                          <a:latin typeface="Arial"/>
                        </a:rPr>
                        <a:t>Monday</a:t>
                      </a:r>
                      <a:endParaRPr lang="pt-PT" sz="900"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b="1">
                          <a:latin typeface="Arial"/>
                        </a:rPr>
                        <a:t>Lundi</a:t>
                      </a:r>
                      <a:endParaRPr lang="pt-PT" sz="90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b="1" dirty="0">
                          <a:latin typeface="Arial"/>
                        </a:rPr>
                        <a:t>Lunes</a:t>
                      </a:r>
                      <a:endParaRPr lang="pt-PT" sz="900" dirty="0">
                        <a:latin typeface="Arial"/>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003">
                <a:tc>
                  <a:txBody>
                    <a:bodyPr/>
                    <a:lstStyle/>
                    <a:p>
                      <a:pPr algn="ctr"/>
                      <a:r>
                        <a:rPr lang="pt-PT" sz="900" b="1">
                          <a:latin typeface="Arial"/>
                        </a:rPr>
                        <a:t>Dia de Marte </a:t>
                      </a:r>
                      <a:endParaRPr lang="pt-PT" sz="900">
                        <a:latin typeface="Arial"/>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dirty="0">
                          <a:latin typeface="Arial"/>
                        </a:rPr>
                        <a:t>Tuesday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b="1">
                          <a:latin typeface="Arial"/>
                        </a:rPr>
                        <a:t>Mardi</a:t>
                      </a:r>
                      <a:endParaRPr lang="pt-PT" sz="90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b="1">
                          <a:latin typeface="Arial"/>
                        </a:rPr>
                        <a:t>Martes</a:t>
                      </a:r>
                      <a:endParaRPr lang="pt-PT" sz="900">
                        <a:latin typeface="Arial"/>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576">
                <a:tc>
                  <a:txBody>
                    <a:bodyPr/>
                    <a:lstStyle/>
                    <a:p>
                      <a:pPr algn="ctr"/>
                      <a:r>
                        <a:rPr lang="pt-PT" sz="900" b="1">
                          <a:latin typeface="Arial"/>
                        </a:rPr>
                        <a:t>Dia de Mercúrio </a:t>
                      </a:r>
                      <a:endParaRPr lang="pt-PT" sz="900">
                        <a:latin typeface="Arial"/>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dirty="0">
                          <a:latin typeface="Arial"/>
                        </a:rPr>
                        <a:t>Wednesday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b="1" dirty="0">
                          <a:latin typeface="Arial"/>
                        </a:rPr>
                        <a:t>Mercredi</a:t>
                      </a:r>
                      <a:endParaRPr lang="pt-PT" sz="900"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b="1" dirty="0">
                          <a:latin typeface="Arial"/>
                        </a:rPr>
                        <a:t>Miercoles</a:t>
                      </a:r>
                      <a:endParaRPr lang="pt-PT" sz="900" dirty="0">
                        <a:latin typeface="Arial"/>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003">
                <a:tc>
                  <a:txBody>
                    <a:bodyPr/>
                    <a:lstStyle/>
                    <a:p>
                      <a:pPr algn="ctr"/>
                      <a:r>
                        <a:rPr lang="pt-PT" sz="900" b="1" dirty="0">
                          <a:latin typeface="Arial"/>
                        </a:rPr>
                        <a:t>Dia de Júpiter </a:t>
                      </a:r>
                      <a:endParaRPr lang="pt-PT" sz="900" dirty="0">
                        <a:latin typeface="Arial"/>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dirty="0">
                          <a:latin typeface="Arial"/>
                        </a:rPr>
                        <a:t>Thursday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b="1" dirty="0">
                          <a:latin typeface="Arial"/>
                        </a:rPr>
                        <a:t>Jeudi</a:t>
                      </a:r>
                      <a:endParaRPr lang="pt-PT" sz="900"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b="1">
                          <a:latin typeface="Arial"/>
                        </a:rPr>
                        <a:t>Jueves</a:t>
                      </a:r>
                      <a:endParaRPr lang="pt-PT" sz="900">
                        <a:latin typeface="Arial"/>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003">
                <a:tc>
                  <a:txBody>
                    <a:bodyPr/>
                    <a:lstStyle/>
                    <a:p>
                      <a:pPr algn="ctr"/>
                      <a:r>
                        <a:rPr lang="pt-PT" sz="900" b="1" dirty="0">
                          <a:latin typeface="Arial"/>
                        </a:rPr>
                        <a:t>Dia de Vénus </a:t>
                      </a:r>
                      <a:endParaRPr lang="pt-PT" sz="900" dirty="0">
                        <a:latin typeface="Arial"/>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dirty="0">
                          <a:latin typeface="Arial"/>
                        </a:rPr>
                        <a:t>Friday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b="1" dirty="0">
                          <a:latin typeface="Arial"/>
                        </a:rPr>
                        <a:t>Vendredi</a:t>
                      </a:r>
                      <a:endParaRPr lang="pt-PT" sz="900"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b="1" dirty="0">
                          <a:latin typeface="Arial"/>
                        </a:rPr>
                        <a:t>Viernes</a:t>
                      </a:r>
                      <a:endParaRPr lang="pt-PT" sz="900" dirty="0">
                        <a:latin typeface="Arial"/>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003">
                <a:tc>
                  <a:txBody>
                    <a:bodyPr/>
                    <a:lstStyle/>
                    <a:p>
                      <a:pPr algn="ctr"/>
                      <a:r>
                        <a:rPr lang="pt-PT" sz="900" b="1">
                          <a:latin typeface="Arial"/>
                        </a:rPr>
                        <a:t>Dia de Saturno </a:t>
                      </a:r>
                      <a:endParaRPr lang="pt-PT" sz="900">
                        <a:latin typeface="Arial"/>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b="1">
                          <a:latin typeface="Arial"/>
                        </a:rPr>
                        <a:t>Saturday</a:t>
                      </a:r>
                      <a:endParaRPr lang="pt-PT" sz="90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dirty="0">
                          <a:latin typeface="Arial"/>
                        </a:rPr>
                        <a:t>Samedi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a:latin typeface="Arial"/>
                        </a:rPr>
                        <a:t>Sabado</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291">
                <a:tc>
                  <a:txBody>
                    <a:bodyPr/>
                    <a:lstStyle/>
                    <a:p>
                      <a:pPr algn="ctr"/>
                      <a:r>
                        <a:rPr lang="pt-PT" sz="900" b="1">
                          <a:latin typeface="Arial"/>
                        </a:rPr>
                        <a:t>Dia do Sol </a:t>
                      </a:r>
                      <a:endParaRPr lang="pt-PT" sz="900">
                        <a:latin typeface="Arial"/>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b="1" dirty="0">
                          <a:latin typeface="Arial"/>
                        </a:rPr>
                        <a:t>Sunday</a:t>
                      </a:r>
                      <a:endParaRPr lang="pt-PT" sz="900"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dirty="0">
                          <a:latin typeface="Arial"/>
                        </a:rPr>
                        <a:t>Dimanche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PT" sz="900">
                          <a:latin typeface="Arial"/>
                        </a:rPr>
                        <a:t>Domingo</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146">
                <a:tc gridSpan="4">
                  <a:txBody>
                    <a:bodyPr/>
                    <a:lstStyle/>
                    <a:p>
                      <a:pPr algn="ctr"/>
                      <a:endParaRPr lang="pt-PT" sz="400" dirty="0">
                        <a:latin typeface="Arial"/>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FC6F30"/>
                    </a:solidFill>
                  </a:tcPr>
                </a:tc>
                <a:tc hMerge="1">
                  <a:txBody>
                    <a:bodyPr/>
                    <a:lstStyle/>
                    <a:p>
                      <a:endParaRPr lang="pt-PT"/>
                    </a:p>
                  </a:txBody>
                  <a:tcPr/>
                </a:tc>
                <a:tc hMerge="1">
                  <a:txBody>
                    <a:bodyPr/>
                    <a:lstStyle/>
                    <a:p>
                      <a:endParaRPr lang="pt-PT"/>
                    </a:p>
                  </a:txBody>
                  <a:tcPr/>
                </a:tc>
                <a:tc hMerge="1">
                  <a:txBody>
                    <a:bodyPr/>
                    <a:lstStyle/>
                    <a:p>
                      <a:endParaRPr lang="pt-PT"/>
                    </a:p>
                  </a:txBody>
                  <a:tcPr/>
                </a:tc>
              </a:tr>
            </a:tbl>
          </a:graphicData>
        </a:graphic>
      </p:graphicFrame>
      <p:pic>
        <p:nvPicPr>
          <p:cNvPr id="30723" name="Picture 3" descr="http://www.ccvalg.pt/astronomia/transparent.gif"/>
          <p:cNvPicPr>
            <a:picLocks noChangeAspect="1" noChangeArrowheads="1"/>
          </p:cNvPicPr>
          <p:nvPr/>
        </p:nvPicPr>
        <p:blipFill>
          <a:blip r:embed="rId2"/>
          <a:srcRect/>
          <a:stretch>
            <a:fillRect/>
          </a:stretch>
        </p:blipFill>
        <p:spPr bwMode="auto">
          <a:xfrm>
            <a:off x="0" y="0"/>
            <a:ext cx="9525" cy="19050"/>
          </a:xfrm>
          <a:prstGeom prst="rect">
            <a:avLst/>
          </a:prstGeom>
          <a:noFill/>
        </p:spPr>
      </p:pic>
      <p:pic>
        <p:nvPicPr>
          <p:cNvPr id="30724" name="Picture 4" descr="http://www.ccvalg.pt/astronomia/transparent.gif"/>
          <p:cNvPicPr>
            <a:picLocks noChangeAspect="1" noChangeArrowheads="1"/>
          </p:cNvPicPr>
          <p:nvPr/>
        </p:nvPicPr>
        <p:blipFill>
          <a:blip r:embed="rId2"/>
          <a:srcRect/>
          <a:stretch>
            <a:fillRect/>
          </a:stretch>
        </p:blipFill>
        <p:spPr bwMode="auto">
          <a:xfrm>
            <a:off x="0" y="0"/>
            <a:ext cx="9525" cy="19050"/>
          </a:xfrm>
          <a:prstGeom prst="rect">
            <a:avLst/>
          </a:prstGeom>
          <a:noFill/>
        </p:spPr>
      </p:pic>
      <p:pic>
        <p:nvPicPr>
          <p:cNvPr id="30725" name="Picture 5" descr="http://www.ccvalg.pt/astronomia/transparent.gif"/>
          <p:cNvPicPr>
            <a:picLocks noChangeAspect="1" noChangeArrowheads="1"/>
          </p:cNvPicPr>
          <p:nvPr/>
        </p:nvPicPr>
        <p:blipFill>
          <a:blip r:embed="rId2"/>
          <a:srcRect/>
          <a:stretch>
            <a:fillRect/>
          </a:stretch>
        </p:blipFill>
        <p:spPr bwMode="auto">
          <a:xfrm>
            <a:off x="0" y="0"/>
            <a:ext cx="9525" cy="19050"/>
          </a:xfrm>
          <a:prstGeom prst="rect">
            <a:avLst/>
          </a:prstGeom>
          <a:noFill/>
        </p:spPr>
      </p:pic>
      <p:sp>
        <p:nvSpPr>
          <p:cNvPr id="16" name="CaixaDeTexto 15"/>
          <p:cNvSpPr txBox="1"/>
          <p:nvPr/>
        </p:nvSpPr>
        <p:spPr>
          <a:xfrm>
            <a:off x="3929058" y="428179"/>
            <a:ext cx="5000660" cy="3000821"/>
          </a:xfrm>
          <a:prstGeom prst="rect">
            <a:avLst/>
          </a:prstGeom>
          <a:noFill/>
        </p:spPr>
        <p:txBody>
          <a:bodyPr wrap="square" rtlCol="0">
            <a:spAutoFit/>
          </a:bodyPr>
          <a:lstStyle/>
          <a:p>
            <a:pPr algn="just">
              <a:lnSpc>
                <a:spcPct val="150000"/>
              </a:lnSpc>
            </a:pPr>
            <a:r>
              <a:rPr lang="pt-PT" sz="1400" dirty="0" smtClean="0"/>
              <a:t>Os primeiros observadores celestes da Babilónia são muitas vezes encarados como astrólogos, isto é, como estudiosos das consequências directas e inevitáveis do movimento dos astros para os indivíduos. No entanto, esta visão não está correcta. Os babilónicos estavam extremamente alertas relativamente a quaisquer fenómenos ou ocorrências da Natureza em qualquer área do saber, tentando prevê-las de forma a evitar eventuais desastres provocados pelas mesmas.</a:t>
            </a:r>
          </a:p>
        </p:txBody>
      </p:sp>
      <p:sp>
        <p:nvSpPr>
          <p:cNvPr id="17" name="Retângulo 16"/>
          <p:cNvSpPr/>
          <p:nvPr/>
        </p:nvSpPr>
        <p:spPr>
          <a:xfrm>
            <a:off x="285720" y="3643314"/>
            <a:ext cx="5357850" cy="3000821"/>
          </a:xfrm>
          <a:prstGeom prst="rect">
            <a:avLst/>
          </a:prstGeom>
        </p:spPr>
        <p:txBody>
          <a:bodyPr wrap="square">
            <a:spAutoFit/>
          </a:bodyPr>
          <a:lstStyle/>
          <a:p>
            <a:pPr algn="just">
              <a:lnSpc>
                <a:spcPct val="150000"/>
              </a:lnSpc>
            </a:pPr>
            <a:r>
              <a:rPr lang="pt-PT" sz="1400" dirty="0" smtClean="0"/>
              <a:t>O corpo celeste mais vezes citado no </a:t>
            </a:r>
            <a:r>
              <a:rPr lang="pt-PT" sz="1400" i="1" dirty="0" smtClean="0"/>
              <a:t>Enuma </a:t>
            </a:r>
            <a:r>
              <a:rPr lang="pt-PT" sz="1400" dirty="0" smtClean="0"/>
              <a:t>é a Lua; o calendário babilónico era lunar, pelo que o ciclo da Lua era de extrema importância, tendo os meses lunares cerca de 28 dias.</a:t>
            </a:r>
          </a:p>
          <a:p>
            <a:pPr algn="just">
              <a:lnSpc>
                <a:spcPct val="150000"/>
              </a:lnSpc>
            </a:pPr>
            <a:r>
              <a:rPr lang="pt-PT" sz="1400" dirty="0" smtClean="0"/>
              <a:t>O calendário lunar da Babilónia foi o primeiro a ser dividido em quatro períodos correspondentes às quatro fases da Lua. Esta divisão em períodos de sete dias deu origem às semanas tal como as conhecemos hoje. De facto, como se pode ver da Tabela, o nome dos dias da semana advém do nome do objecto celeste adorado em cada dia na Babilónia. </a:t>
            </a:r>
          </a:p>
        </p:txBody>
      </p:sp>
      <p:sp>
        <p:nvSpPr>
          <p:cNvPr id="18" name="CaixaDeTexto 17"/>
          <p:cNvSpPr txBox="1"/>
          <p:nvPr/>
        </p:nvSpPr>
        <p:spPr>
          <a:xfrm>
            <a:off x="571472" y="142852"/>
            <a:ext cx="5143536" cy="400110"/>
          </a:xfrm>
          <a:prstGeom prst="rect">
            <a:avLst/>
          </a:prstGeom>
          <a:noFill/>
        </p:spPr>
        <p:txBody>
          <a:bodyPr wrap="square" rtlCol="0">
            <a:spAutoFit/>
          </a:bodyPr>
          <a:lstStyle/>
          <a:p>
            <a:r>
              <a:rPr lang="pt-PT" sz="2000" b="1" dirty="0" smtClean="0">
                <a:solidFill>
                  <a:srgbClr val="FFFF00"/>
                </a:solidFill>
              </a:rPr>
              <a:t>Na Babilónia...</a:t>
            </a:r>
            <a:endParaRPr lang="pt-PT" sz="2000" b="1" dirty="0">
              <a:solidFill>
                <a:srgbClr val="FFFF00"/>
              </a:solidFill>
            </a:endParaRPr>
          </a:p>
        </p:txBody>
      </p:sp>
      <p:pic>
        <p:nvPicPr>
          <p:cNvPr id="19" name="Imagem 18" descr="placa_babilonica.gif"/>
          <p:cNvPicPr>
            <a:picLocks noChangeAspect="1"/>
          </p:cNvPicPr>
          <p:nvPr/>
        </p:nvPicPr>
        <p:blipFill>
          <a:blip r:embed="rId3"/>
          <a:stretch>
            <a:fillRect/>
          </a:stretch>
        </p:blipFill>
        <p:spPr>
          <a:xfrm>
            <a:off x="285720" y="714356"/>
            <a:ext cx="3357558" cy="23982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4357694"/>
            <a:ext cx="8643998" cy="1643074"/>
          </a:xfrm>
        </p:spPr>
        <p:txBody>
          <a:bodyPr>
            <a:noAutofit/>
          </a:bodyPr>
          <a:lstStyle/>
          <a:p>
            <a:pPr marL="0" indent="0" eaLnBrk="0" fontAlgn="base" hangingPunct="0">
              <a:lnSpc>
                <a:spcPct val="150000"/>
              </a:lnSpc>
              <a:spcBef>
                <a:spcPct val="0"/>
              </a:spcBef>
              <a:spcAft>
                <a:spcPct val="0"/>
              </a:spcAft>
              <a:buClrTx/>
              <a:buSzTx/>
              <a:buNone/>
            </a:pPr>
            <a:r>
              <a:rPr lang="pt-PT" sz="1600" dirty="0" smtClean="0"/>
              <a:t>Cerca de 600 A.C., o filósofo grego </a:t>
            </a:r>
            <a:r>
              <a:rPr lang="pt-PT" sz="1600" b="1" dirty="0" smtClean="0">
                <a:solidFill>
                  <a:srgbClr val="FFFF00"/>
                </a:solidFill>
              </a:rPr>
              <a:t>Thales de Mileto</a:t>
            </a:r>
            <a:r>
              <a:rPr lang="pt-PT" sz="1600" dirty="0" smtClean="0">
                <a:solidFill>
                  <a:srgbClr val="FFFF00"/>
                </a:solidFill>
              </a:rPr>
              <a:t> </a:t>
            </a:r>
            <a:r>
              <a:rPr lang="pt-PT" sz="1600" dirty="0" smtClean="0"/>
              <a:t>propôs que o universo é uma estrutura racional e pode ser entendida pelos seres humanos. </a:t>
            </a:r>
          </a:p>
          <a:p>
            <a:pPr marL="0" indent="0" eaLnBrk="0" fontAlgn="base" hangingPunct="0">
              <a:lnSpc>
                <a:spcPct val="150000"/>
              </a:lnSpc>
              <a:spcBef>
                <a:spcPct val="0"/>
              </a:spcBef>
              <a:spcAft>
                <a:spcPct val="0"/>
              </a:spcAft>
              <a:buClrTx/>
              <a:buSzTx/>
              <a:buNone/>
            </a:pPr>
            <a:r>
              <a:rPr lang="pt-PT" sz="1600" dirty="0" smtClean="0"/>
              <a:t>Cerca de 400 A.C., </a:t>
            </a:r>
            <a:r>
              <a:rPr lang="pt-PT" sz="1600" b="1" dirty="0" smtClean="0">
                <a:solidFill>
                  <a:srgbClr val="FFFF00"/>
                </a:solidFill>
              </a:rPr>
              <a:t>Platão</a:t>
            </a:r>
            <a:r>
              <a:rPr lang="pt-PT" sz="1600" dirty="0" smtClean="0"/>
              <a:t> alegou que o céu é perfeito e o círculo é a forma mais perfeita. Assim, o céu está em movimento circular uniforme com a Terra no centro. Este é o início da </a:t>
            </a:r>
            <a:r>
              <a:rPr lang="pt-PT" sz="1600" b="1" dirty="0" smtClean="0">
                <a:solidFill>
                  <a:srgbClr val="FFFF00"/>
                </a:solidFill>
              </a:rPr>
              <a:t>modelo geocêntrico</a:t>
            </a:r>
            <a:r>
              <a:rPr lang="pt-PT" sz="1600" dirty="0" smtClean="0"/>
              <a:t>. No entanto, este modelo </a:t>
            </a:r>
            <a:r>
              <a:rPr lang="pt-PT" sz="1600" dirty="0" smtClean="0">
                <a:latin typeface="Arial" pitchFamily="34" charset="0"/>
              </a:rPr>
              <a:t>geocêntrico simples não conseguia explicar o movimento retrógrado dos planetas. </a:t>
            </a:r>
          </a:p>
          <a:p>
            <a:pPr marL="0" lvl="0" indent="0" eaLnBrk="0" fontAlgn="base" hangingPunct="0">
              <a:lnSpc>
                <a:spcPct val="150000"/>
              </a:lnSpc>
              <a:spcBef>
                <a:spcPct val="0"/>
              </a:spcBef>
              <a:spcAft>
                <a:spcPct val="0"/>
              </a:spcAft>
              <a:buClrTx/>
              <a:buSzTx/>
              <a:buNone/>
            </a:pPr>
            <a:endParaRPr lang="pt-PT" sz="1600" dirty="0" smtClean="0">
              <a:latin typeface="Arial" pitchFamily="34" charset="0"/>
            </a:endParaRPr>
          </a:p>
          <a:p>
            <a:pPr>
              <a:lnSpc>
                <a:spcPct val="150000"/>
              </a:lnSpc>
            </a:pPr>
            <a:endParaRPr lang="pt-PT" sz="1600" dirty="0"/>
          </a:p>
        </p:txBody>
      </p:sp>
      <p:sp>
        <p:nvSpPr>
          <p:cNvPr id="6" name="Título 5"/>
          <p:cNvSpPr>
            <a:spLocks noGrp="1"/>
          </p:cNvSpPr>
          <p:nvPr>
            <p:ph type="title"/>
          </p:nvPr>
        </p:nvSpPr>
        <p:spPr>
          <a:xfrm>
            <a:off x="357158" y="3643314"/>
            <a:ext cx="1685908" cy="511156"/>
          </a:xfrm>
        </p:spPr>
        <p:txBody>
          <a:bodyPr>
            <a:normAutofit/>
          </a:bodyPr>
          <a:lstStyle/>
          <a:p>
            <a:r>
              <a:rPr lang="pt-PT" sz="2000" b="1" dirty="0" smtClean="0">
                <a:solidFill>
                  <a:srgbClr val="FFFF00"/>
                </a:solidFill>
                <a:latin typeface="+mn-lt"/>
              </a:rPr>
              <a:t>Na Grécia...</a:t>
            </a:r>
            <a:endParaRPr lang="pt-PT" sz="2000" b="1" dirty="0">
              <a:solidFill>
                <a:srgbClr val="FFFF00"/>
              </a:solidFill>
              <a:latin typeface="+mn-lt"/>
            </a:endParaRPr>
          </a:p>
        </p:txBody>
      </p:sp>
      <p:sp>
        <p:nvSpPr>
          <p:cNvPr id="7" name="Retângulo 6"/>
          <p:cNvSpPr/>
          <p:nvPr/>
        </p:nvSpPr>
        <p:spPr>
          <a:xfrm>
            <a:off x="357158" y="428604"/>
            <a:ext cx="8501122" cy="2632003"/>
          </a:xfrm>
          <a:prstGeom prst="rect">
            <a:avLst/>
          </a:prstGeom>
        </p:spPr>
        <p:txBody>
          <a:bodyPr wrap="square">
            <a:spAutoFit/>
          </a:bodyPr>
          <a:lstStyle/>
          <a:p>
            <a:pPr>
              <a:lnSpc>
                <a:spcPct val="150000"/>
              </a:lnSpc>
              <a:buNone/>
            </a:pPr>
            <a:r>
              <a:rPr lang="pt-PT" sz="1600" dirty="0" smtClean="0"/>
              <a:t>A olho nu, conseguiam observam cerca de seis mil astros, mas achavam que a Terra era fixa no universo. Mesmo assim, conseguiam calcular quando iria acontecer eclipses, observavam planetas como Mercúrio, Vênus, Marte, Júpiter e Saturno. Sabiam até que Mercúrio e Vênus giravam mais rápido. </a:t>
            </a:r>
          </a:p>
          <a:p>
            <a:pPr>
              <a:lnSpc>
                <a:spcPct val="150000"/>
              </a:lnSpc>
              <a:buNone/>
            </a:pPr>
            <a:r>
              <a:rPr lang="pt-PT" sz="1600" dirty="0" smtClean="0"/>
              <a:t>Mas tudo era vinculado às divindades. </a:t>
            </a:r>
          </a:p>
          <a:p>
            <a:pPr>
              <a:lnSpc>
                <a:spcPct val="150000"/>
              </a:lnSpc>
              <a:buNone/>
            </a:pPr>
            <a:r>
              <a:rPr lang="pt-PT" sz="1600" dirty="0" smtClean="0"/>
              <a:t>Por exemplo, os cometas eram interpretados como fenômenos que os deuses enviavam para aterrorizar a Terra.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p:cNvSpPr txBox="1">
            <a:spLocks noGrp="1"/>
          </p:cNvSpPr>
          <p:nvPr>
            <p:ph type="title"/>
          </p:nvPr>
        </p:nvSpPr>
        <p:spPr>
          <a:xfrm>
            <a:off x="357158" y="0"/>
            <a:ext cx="2257412" cy="72547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2000" b="1" i="0" u="none" strike="noStrike" kern="1200" cap="none" spc="0" normalizeH="0" baseline="0" noProof="0" dirty="0" smtClean="0">
                <a:ln>
                  <a:noFill/>
                </a:ln>
                <a:solidFill>
                  <a:srgbClr val="FFFF00"/>
                </a:solidFill>
                <a:effectLst/>
                <a:uLnTx/>
                <a:uFillTx/>
                <a:latin typeface="+mn-lt"/>
                <a:ea typeface="+mj-ea"/>
                <a:cs typeface="+mj-cs"/>
              </a:rPr>
              <a:t>Na Idade Média...</a:t>
            </a:r>
            <a:endParaRPr kumimoji="0" lang="pt-PT" sz="2000" b="1" i="0" u="none" strike="noStrike" kern="1200" cap="none" spc="0" normalizeH="0" baseline="0" noProof="0" dirty="0">
              <a:ln>
                <a:noFill/>
              </a:ln>
              <a:solidFill>
                <a:srgbClr val="FFFF00"/>
              </a:solidFill>
              <a:effectLst/>
              <a:uLnTx/>
              <a:uFillTx/>
              <a:latin typeface="+mn-lt"/>
              <a:ea typeface="+mj-ea"/>
              <a:cs typeface="+mj-cs"/>
            </a:endParaRPr>
          </a:p>
        </p:txBody>
      </p:sp>
      <p:pic>
        <p:nvPicPr>
          <p:cNvPr id="5" name="Picture 2" descr="http://www.physics.hku.hk/~nature/CD/regular_e/lectures/images/chap04/geocentric.jpg"/>
          <p:cNvPicPr>
            <a:picLocks noChangeAspect="1" noChangeArrowheads="1"/>
          </p:cNvPicPr>
          <p:nvPr/>
        </p:nvPicPr>
        <p:blipFill>
          <a:blip r:embed="rId2"/>
          <a:srcRect/>
          <a:stretch>
            <a:fillRect/>
          </a:stretch>
        </p:blipFill>
        <p:spPr bwMode="auto">
          <a:xfrm>
            <a:off x="4429124" y="2786058"/>
            <a:ext cx="4584410" cy="1785950"/>
          </a:xfrm>
          <a:prstGeom prst="rect">
            <a:avLst/>
          </a:prstGeom>
          <a:noFill/>
        </p:spPr>
      </p:pic>
      <p:sp>
        <p:nvSpPr>
          <p:cNvPr id="6" name="Retângulo 5"/>
          <p:cNvSpPr/>
          <p:nvPr/>
        </p:nvSpPr>
        <p:spPr>
          <a:xfrm>
            <a:off x="142844" y="4487863"/>
            <a:ext cx="9001156" cy="2031325"/>
          </a:xfrm>
          <a:prstGeom prst="rect">
            <a:avLst/>
          </a:prstGeom>
        </p:spPr>
        <p:txBody>
          <a:bodyPr wrap="square">
            <a:spAutoFit/>
          </a:bodyPr>
          <a:lstStyle/>
          <a:p>
            <a:pPr lvl="0" eaLnBrk="0" fontAlgn="base" hangingPunct="0">
              <a:lnSpc>
                <a:spcPct val="150000"/>
              </a:lnSpc>
              <a:spcBef>
                <a:spcPct val="0"/>
              </a:spcBef>
              <a:spcAft>
                <a:spcPct val="0"/>
              </a:spcAft>
            </a:pPr>
            <a:r>
              <a:rPr lang="pt-PT" sz="1400" dirty="0" smtClean="0">
                <a:latin typeface="Arial" pitchFamily="34" charset="0"/>
              </a:rPr>
              <a:t>Por volta do ano 140 D.C., </a:t>
            </a:r>
            <a:r>
              <a:rPr lang="pt-PT" sz="1400" b="1" dirty="0" smtClean="0">
                <a:solidFill>
                  <a:srgbClr val="FFFF00"/>
                </a:solidFill>
                <a:latin typeface="Arial" pitchFamily="34" charset="0"/>
              </a:rPr>
              <a:t>Ptolomeu</a:t>
            </a:r>
            <a:r>
              <a:rPr lang="pt-PT" sz="1400" dirty="0" smtClean="0">
                <a:latin typeface="Arial" pitchFamily="34" charset="0"/>
              </a:rPr>
              <a:t> propôs o seu modelo geocêntrico melhorado. </a:t>
            </a:r>
          </a:p>
          <a:p>
            <a:pPr lvl="0" eaLnBrk="0" fontAlgn="base" hangingPunct="0">
              <a:lnSpc>
                <a:spcPct val="150000"/>
              </a:lnSpc>
              <a:spcBef>
                <a:spcPct val="0"/>
              </a:spcBef>
              <a:spcAft>
                <a:spcPct val="0"/>
              </a:spcAft>
            </a:pPr>
            <a:r>
              <a:rPr lang="pt-PT" sz="1400" dirty="0" smtClean="0">
                <a:latin typeface="Arial" pitchFamily="34" charset="0"/>
              </a:rPr>
              <a:t>No universo de Ptolomeu, cada planeta move-se num pequeno círculo chamado um </a:t>
            </a:r>
            <a:r>
              <a:rPr lang="pt-PT" sz="1400" b="1" dirty="0" smtClean="0">
                <a:latin typeface="Arial" pitchFamily="34" charset="0"/>
              </a:rPr>
              <a:t>epiciclo e</a:t>
            </a:r>
            <a:r>
              <a:rPr lang="pt-PT" sz="1400" dirty="0" smtClean="0">
                <a:latin typeface="Arial" pitchFamily="34" charset="0"/>
              </a:rPr>
              <a:t> o centro do epiciclo move-se ao longo de um círculo maior em torno da Terra. Os centros dos epiciclos de Mercúrio e Vênus devem situar-se na linha que une a Terra e o Sol. As estrelas estão fixas numa esfera mais distante. </a:t>
            </a:r>
          </a:p>
          <a:p>
            <a:pPr lvl="0" eaLnBrk="0" fontAlgn="base" hangingPunct="0">
              <a:lnSpc>
                <a:spcPct val="150000"/>
              </a:lnSpc>
              <a:spcBef>
                <a:spcPct val="0"/>
              </a:spcBef>
              <a:spcAft>
                <a:spcPct val="0"/>
              </a:spcAft>
            </a:pPr>
            <a:r>
              <a:rPr lang="pt-PT" sz="1400" dirty="0" smtClean="0">
                <a:latin typeface="Arial" pitchFamily="34" charset="0"/>
              </a:rPr>
              <a:t>Este modelo consegue  fornecer algumas previsões sobre as posições dos planetas. </a:t>
            </a:r>
          </a:p>
          <a:p>
            <a:pPr lvl="0" eaLnBrk="0" fontAlgn="base" hangingPunct="0">
              <a:lnSpc>
                <a:spcPct val="150000"/>
              </a:lnSpc>
              <a:spcBef>
                <a:spcPct val="0"/>
              </a:spcBef>
              <a:spcAft>
                <a:spcPct val="0"/>
              </a:spcAft>
            </a:pPr>
            <a:r>
              <a:rPr lang="pt-PT" sz="1400" dirty="0" smtClean="0">
                <a:latin typeface="Arial" pitchFamily="34" charset="0"/>
              </a:rPr>
              <a:t>O modelo ptolomaico foi geralmente aceite e dominou o mundo ocidental durante aproximadamente 1500 anos.</a:t>
            </a:r>
            <a:endParaRPr lang="pt-PT" sz="1400" dirty="0"/>
          </a:p>
        </p:txBody>
      </p:sp>
      <p:sp>
        <p:nvSpPr>
          <p:cNvPr id="7" name="Espaço Reservado para Conteúdo 2"/>
          <p:cNvSpPr>
            <a:spLocks noGrp="1"/>
          </p:cNvSpPr>
          <p:nvPr>
            <p:ph idx="1"/>
          </p:nvPr>
        </p:nvSpPr>
        <p:spPr>
          <a:xfrm>
            <a:off x="285720" y="714356"/>
            <a:ext cx="4143404" cy="2714644"/>
          </a:xfrm>
        </p:spPr>
        <p:txBody>
          <a:bodyPr>
            <a:noAutofit/>
          </a:bodyPr>
          <a:lstStyle/>
          <a:p>
            <a:pPr marL="0">
              <a:lnSpc>
                <a:spcPct val="150000"/>
              </a:lnSpc>
              <a:buNone/>
            </a:pPr>
            <a:r>
              <a:rPr lang="pt-PT" sz="1400" dirty="0" smtClean="0"/>
              <a:t>Por volta do século II D.C, o astrónomo </a:t>
            </a:r>
            <a:r>
              <a:rPr lang="pt-PT" sz="1400" dirty="0" smtClean="0">
                <a:solidFill>
                  <a:srgbClr val="FFFF00"/>
                </a:solidFill>
              </a:rPr>
              <a:t>Cláudio Ptolomeu </a:t>
            </a:r>
            <a:r>
              <a:rPr lang="pt-PT" sz="1400" dirty="0" smtClean="0"/>
              <a:t>notou que uma estrela voltava à mesma posição depois de 365 dias. Chegou ao resultado usando um sextante, instrumento que mede o ângulo de um astro no horizonte. Na mesma época, os cientistas de então perceberam que o tempo poderia ser contato na base do 60. Uma hora tem 60 minutos, um minuto tem 60 segundos. A lua girava em torno da Terra em cerca de 30 dias, o que foi chamado de </a:t>
            </a:r>
            <a:r>
              <a:rPr lang="pt-PT" sz="1400" dirty="0" smtClean="0">
                <a:solidFill>
                  <a:srgbClr val="FFFF00"/>
                </a:solidFill>
              </a:rPr>
              <a:t>mês</a:t>
            </a:r>
            <a:r>
              <a:rPr lang="pt-PT" sz="1400" dirty="0" smtClean="0"/>
              <a:t>. </a:t>
            </a:r>
          </a:p>
        </p:txBody>
      </p:sp>
      <p:pic>
        <p:nvPicPr>
          <p:cNvPr id="8" name="Espaço Reservado para Conteúdo 4" descr="ptolomeu.jpg"/>
          <p:cNvPicPr>
            <a:picLocks noChangeAspect="1"/>
          </p:cNvPicPr>
          <p:nvPr/>
        </p:nvPicPr>
        <p:blipFill>
          <a:blip r:embed="rId3"/>
          <a:stretch>
            <a:fillRect/>
          </a:stretch>
        </p:blipFill>
        <p:spPr>
          <a:xfrm>
            <a:off x="5552786" y="142852"/>
            <a:ext cx="2448238" cy="25003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1131894"/>
            <a:ext cx="3829048" cy="725470"/>
          </a:xfrm>
        </p:spPr>
        <p:txBody>
          <a:bodyPr>
            <a:normAutofit fontScale="90000"/>
          </a:bodyPr>
          <a:lstStyle/>
          <a:p>
            <a:r>
              <a:rPr lang="pt-PT" sz="3200" b="1" dirty="0" smtClean="0">
                <a:solidFill>
                  <a:srgbClr val="FFFF00"/>
                </a:solidFill>
                <a:latin typeface="Comic Sans MS" pitchFamily="66" charset="0"/>
              </a:rPr>
              <a:t>Modelo geocêntrico</a:t>
            </a:r>
            <a:endParaRPr lang="pt-PT" sz="3200" b="1" dirty="0">
              <a:solidFill>
                <a:srgbClr val="FFFF00"/>
              </a:solidFill>
              <a:latin typeface="Comic Sans MS" pitchFamily="66" charset="0"/>
            </a:endParaRPr>
          </a:p>
        </p:txBody>
      </p:sp>
      <p:pic>
        <p:nvPicPr>
          <p:cNvPr id="4" name="Espaço Reservado para Conteúdo 3" descr="cosmos_aristoteles.gif"/>
          <p:cNvPicPr>
            <a:picLocks noGrp="1" noChangeAspect="1"/>
          </p:cNvPicPr>
          <p:nvPr>
            <p:ph idx="1"/>
          </p:nvPr>
        </p:nvPicPr>
        <p:blipFill>
          <a:blip r:embed="rId2"/>
          <a:stretch>
            <a:fillRect/>
          </a:stretch>
        </p:blipFill>
        <p:spPr>
          <a:xfrm>
            <a:off x="5357818" y="0"/>
            <a:ext cx="3309934" cy="3334759"/>
          </a:xfrm>
        </p:spPr>
      </p:pic>
      <p:sp>
        <p:nvSpPr>
          <p:cNvPr id="5" name="Retângulo 4"/>
          <p:cNvSpPr/>
          <p:nvPr/>
        </p:nvSpPr>
        <p:spPr>
          <a:xfrm>
            <a:off x="4857784" y="3596722"/>
            <a:ext cx="4071934" cy="3046988"/>
          </a:xfrm>
          <a:prstGeom prst="rect">
            <a:avLst/>
          </a:prstGeom>
        </p:spPr>
        <p:txBody>
          <a:bodyPr wrap="square">
            <a:spAutoFit/>
          </a:bodyPr>
          <a:lstStyle/>
          <a:p>
            <a:pPr>
              <a:lnSpc>
                <a:spcPct val="150000"/>
              </a:lnSpc>
            </a:pPr>
            <a:r>
              <a:rPr lang="pt-PT" sz="1600" dirty="0" smtClean="0"/>
              <a:t>O </a:t>
            </a:r>
            <a:r>
              <a:rPr lang="pt-PT" sz="1600" dirty="0" smtClean="0">
                <a:hlinkClick r:id="rId3" action="ppaction://hlinkfile" tooltip="Geocentrismo"/>
              </a:rPr>
              <a:t>sistema cosmológico geocêntrico</a:t>
            </a:r>
            <a:r>
              <a:rPr lang="pt-PT" sz="1600" dirty="0" smtClean="0"/>
              <a:t>, no qual a </a:t>
            </a:r>
            <a:r>
              <a:rPr lang="pt-PT" sz="1600" dirty="0" smtClean="0">
                <a:hlinkClick r:id="rId4" action="ppaction://hlinkfile" tooltip="Terra"/>
              </a:rPr>
              <a:t>Terra</a:t>
            </a:r>
            <a:r>
              <a:rPr lang="pt-PT" sz="1600" dirty="0" smtClean="0"/>
              <a:t> está no centro do </a:t>
            </a:r>
            <a:r>
              <a:rPr lang="pt-PT" sz="1600" dirty="0" smtClean="0">
                <a:hlinkClick r:id="rId5" action="ppaction://hlinkfile" tooltip="Universo"/>
              </a:rPr>
              <a:t>Universo</a:t>
            </a:r>
            <a:r>
              <a:rPr lang="pt-PT" sz="1600" dirty="0" smtClean="0"/>
              <a:t> e os outros corpos celestes, </a:t>
            </a:r>
            <a:r>
              <a:rPr lang="pt-PT" sz="1600" dirty="0" smtClean="0">
                <a:hlinkClick r:id="rId6" action="ppaction://hlinkfile" tooltip="Planetas"/>
              </a:rPr>
              <a:t>planetas</a:t>
            </a:r>
            <a:r>
              <a:rPr lang="pt-PT" sz="1600" dirty="0" smtClean="0"/>
              <a:t> e </a:t>
            </a:r>
            <a:r>
              <a:rPr lang="pt-PT" sz="1600" dirty="0" smtClean="0">
                <a:hlinkClick r:id="rId7" action="ppaction://hlinkfile" tooltip="Estrelas"/>
              </a:rPr>
              <a:t>estrelas</a:t>
            </a:r>
            <a:r>
              <a:rPr lang="pt-PT" sz="1600" dirty="0" smtClean="0"/>
              <a:t>, descrevem </a:t>
            </a:r>
            <a:r>
              <a:rPr lang="pt-PT" sz="1600" dirty="0" smtClean="0">
                <a:hlinkClick r:id="rId8" action="ppaction://hlinkfile" tooltip="Órbita"/>
              </a:rPr>
              <a:t>órbitas</a:t>
            </a:r>
            <a:r>
              <a:rPr lang="pt-PT" sz="1600" dirty="0" smtClean="0"/>
              <a:t> ao seu redor. Estas órbitas eram relativamente complicadas resultando de um sistema de </a:t>
            </a:r>
            <a:r>
              <a:rPr lang="pt-PT" sz="1600" dirty="0" smtClean="0">
                <a:hlinkClick r:id="rId9" action="ppaction://hlinkfile" tooltip="Epiciclo (página não existe)"/>
              </a:rPr>
              <a:t>epiciclos</a:t>
            </a:r>
            <a:r>
              <a:rPr lang="pt-PT" sz="1600" dirty="0" smtClean="0"/>
              <a:t>, ou seja círculos com centro em outros círculos</a:t>
            </a:r>
            <a:endParaRPr lang="pt-PT" sz="1600" dirty="0"/>
          </a:p>
        </p:txBody>
      </p:sp>
      <p:pic>
        <p:nvPicPr>
          <p:cNvPr id="8" name="Imagem 7" descr="geocentrico.jpg"/>
          <p:cNvPicPr>
            <a:picLocks noChangeAspect="1"/>
          </p:cNvPicPr>
          <p:nvPr/>
        </p:nvPicPr>
        <p:blipFill>
          <a:blip r:embed="rId10"/>
          <a:stretch>
            <a:fillRect/>
          </a:stretch>
        </p:blipFill>
        <p:spPr>
          <a:xfrm>
            <a:off x="71438" y="3357562"/>
            <a:ext cx="4572000" cy="3429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4282" y="1500174"/>
            <a:ext cx="5715040" cy="4143404"/>
          </a:xfrm>
        </p:spPr>
        <p:txBody>
          <a:bodyPr>
            <a:noAutofit/>
          </a:bodyPr>
          <a:lstStyle/>
          <a:p>
            <a:pPr marL="0">
              <a:lnSpc>
                <a:spcPct val="150000"/>
              </a:lnSpc>
              <a:spcBef>
                <a:spcPts val="0"/>
              </a:spcBef>
              <a:buNone/>
            </a:pPr>
            <a:r>
              <a:rPr lang="pt-BR" sz="1600" dirty="0" smtClean="0"/>
              <a:t>Em 1492 termina a ocupação árabe (mouros) da Península Ibérica, que se iniciou em 711, e começa a Renascença. Inicia-se a tradução dos textos árabes e gregos, trazendo para a Europa os conhecimentos clássicos de Astronomia, Matemática, Biologia e Medicina. </a:t>
            </a:r>
          </a:p>
          <a:p>
            <a:pPr marL="0">
              <a:lnSpc>
                <a:spcPct val="150000"/>
              </a:lnSpc>
              <a:spcBef>
                <a:spcPts val="0"/>
              </a:spcBef>
              <a:buNone/>
            </a:pPr>
            <a:r>
              <a:rPr lang="pt-BR" sz="1600" b="1" dirty="0" smtClean="0">
                <a:solidFill>
                  <a:srgbClr val="FFFF00"/>
                </a:solidFill>
                <a:hlinkClick r:id="rId2" action="ppaction://hlinkfile"/>
              </a:rPr>
              <a:t>Nicolau Copérnico</a:t>
            </a:r>
            <a:r>
              <a:rPr lang="pt-BR" sz="1600" dirty="0" smtClean="0">
                <a:solidFill>
                  <a:srgbClr val="FFFF00"/>
                </a:solidFill>
              </a:rPr>
              <a:t> </a:t>
            </a:r>
            <a:r>
              <a:rPr lang="pt-BR" sz="1600" dirty="0" smtClean="0"/>
              <a:t>representou o Renascimento na Astronomia. Copérnico (1473-1543) foi um astrônomo polonês com grande inclinação para a matemática. Estudando na Itália, ele leu sobre a hipótese heliocêntrica proposta (e não aceite) por Aristarco ( 300 A.C.), e achou que o Sol no centro do Universo era muito mais razoável do que a Terra. Copérnico registrou suas idéias num livro - </a:t>
            </a:r>
            <a:r>
              <a:rPr lang="pt-BR" sz="1600" b="1" dirty="0" smtClean="0"/>
              <a:t>De Revolutionibus</a:t>
            </a:r>
            <a:r>
              <a:rPr lang="pt-BR" sz="1600" dirty="0" smtClean="0"/>
              <a:t>- publicado no ano de sua morte. </a:t>
            </a:r>
            <a:endParaRPr lang="pt-PT" sz="1600" dirty="0" smtClean="0"/>
          </a:p>
        </p:txBody>
      </p:sp>
      <p:pic>
        <p:nvPicPr>
          <p:cNvPr id="4" name="Espaço Reservado para Conteúdo 4" descr="COPERNIC.jpg"/>
          <p:cNvPicPr>
            <a:picLocks noChangeAspect="1"/>
          </p:cNvPicPr>
          <p:nvPr/>
        </p:nvPicPr>
        <p:blipFill>
          <a:blip r:embed="rId3" cstate="print"/>
          <a:stretch>
            <a:fillRect/>
          </a:stretch>
        </p:blipFill>
        <p:spPr>
          <a:xfrm>
            <a:off x="6072198" y="1571612"/>
            <a:ext cx="2775091" cy="3919816"/>
          </a:xfrm>
          <a:prstGeom prst="rect">
            <a:avLst/>
          </a:prstGeom>
        </p:spPr>
      </p:pic>
      <p:sp>
        <p:nvSpPr>
          <p:cNvPr id="5" name="CaixaDeTexto 4"/>
          <p:cNvSpPr txBox="1"/>
          <p:nvPr/>
        </p:nvSpPr>
        <p:spPr>
          <a:xfrm>
            <a:off x="214282" y="642918"/>
            <a:ext cx="3857652" cy="400110"/>
          </a:xfrm>
          <a:prstGeom prst="rect">
            <a:avLst/>
          </a:prstGeom>
          <a:noFill/>
        </p:spPr>
        <p:txBody>
          <a:bodyPr wrap="square" rtlCol="0">
            <a:spAutoFit/>
          </a:bodyPr>
          <a:lstStyle/>
          <a:p>
            <a:r>
              <a:rPr lang="pt-PT" sz="2000" b="1" dirty="0" smtClean="0">
                <a:solidFill>
                  <a:srgbClr val="FFFF00"/>
                </a:solidFill>
              </a:rPr>
              <a:t>Na Renascença...</a:t>
            </a:r>
            <a:endParaRPr lang="pt-PT" sz="2000" b="1"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14282" y="3286124"/>
            <a:ext cx="8643998" cy="3416320"/>
          </a:xfrm>
          <a:prstGeom prst="rect">
            <a:avLst/>
          </a:prstGeom>
        </p:spPr>
        <p:txBody>
          <a:bodyPr wrap="square">
            <a:spAutoFit/>
          </a:bodyPr>
          <a:lstStyle/>
          <a:p>
            <a:pPr>
              <a:lnSpc>
                <a:spcPct val="150000"/>
              </a:lnSpc>
            </a:pPr>
            <a:r>
              <a:rPr lang="pt-BR" sz="1600" dirty="0" smtClean="0"/>
              <a:t>Os conceitos mais importante colocados por Copérnico foram: </a:t>
            </a:r>
          </a:p>
          <a:p>
            <a:pPr indent="-360000">
              <a:lnSpc>
                <a:spcPct val="150000"/>
              </a:lnSpc>
              <a:buFont typeface="Wingdings" pitchFamily="2" charset="2"/>
              <a:buChar char="Ø"/>
            </a:pPr>
            <a:r>
              <a:rPr lang="pt-BR" sz="1600" dirty="0" smtClean="0"/>
              <a:t>introduziu o conceito de que a Terra é apenas um dos seis planetas (então conhecidos) girando em torno do Sol </a:t>
            </a:r>
          </a:p>
          <a:p>
            <a:pPr indent="-360000">
              <a:lnSpc>
                <a:spcPct val="150000"/>
              </a:lnSpc>
              <a:buFont typeface="Wingdings" pitchFamily="2" charset="2"/>
              <a:buChar char="Ø"/>
            </a:pPr>
            <a:r>
              <a:rPr lang="pt-BR" sz="1600" dirty="0" smtClean="0"/>
              <a:t>colocou os planetas em ordem de distância ao Sol: Mercúrio, Vênus, Terra, Marte, Júpiter, Saturno (Urano, </a:t>
            </a:r>
            <a:r>
              <a:rPr lang="pt-BR" sz="1600" dirty="0" err="1" smtClean="0"/>
              <a:t>Neptuno</a:t>
            </a:r>
            <a:r>
              <a:rPr lang="pt-BR" sz="1600" dirty="0" smtClean="0"/>
              <a:t>). </a:t>
            </a:r>
          </a:p>
          <a:p>
            <a:pPr indent="-360000">
              <a:lnSpc>
                <a:spcPct val="150000"/>
              </a:lnSpc>
              <a:buFont typeface="Wingdings" pitchFamily="2" charset="2"/>
              <a:buChar char="Ø"/>
            </a:pPr>
            <a:r>
              <a:rPr lang="pt-BR" sz="1600" dirty="0" smtClean="0"/>
              <a:t>determinou as distâncias dos planetas ao Sol, em termos da distância Terra-Sol. </a:t>
            </a:r>
          </a:p>
          <a:p>
            <a:pPr indent="-360000">
              <a:lnSpc>
                <a:spcPct val="150000"/>
              </a:lnSpc>
              <a:buFont typeface="Wingdings" pitchFamily="2" charset="2"/>
              <a:buChar char="Ø"/>
            </a:pPr>
            <a:r>
              <a:rPr lang="pt-BR" sz="1600" dirty="0" smtClean="0"/>
              <a:t>deduziu que quanto mais perto do Sol está o planeta, maior é sua velocidade orbital. Dessa forma, o movimento retrógrado dos planetas foi facilmente explicado sem necessidade de epiciclos. </a:t>
            </a:r>
            <a:endParaRPr lang="pt-BR" sz="1600" dirty="0"/>
          </a:p>
        </p:txBody>
      </p:sp>
      <p:sp>
        <p:nvSpPr>
          <p:cNvPr id="6" name="CaixaDeTexto 5"/>
          <p:cNvSpPr txBox="1"/>
          <p:nvPr/>
        </p:nvSpPr>
        <p:spPr>
          <a:xfrm>
            <a:off x="357158" y="357166"/>
            <a:ext cx="3730508" cy="523220"/>
          </a:xfrm>
          <a:prstGeom prst="rect">
            <a:avLst/>
          </a:prstGeom>
          <a:noFill/>
        </p:spPr>
        <p:txBody>
          <a:bodyPr wrap="none" rtlCol="0">
            <a:spAutoFit/>
          </a:bodyPr>
          <a:lstStyle/>
          <a:p>
            <a:r>
              <a:rPr lang="pt-PT" sz="2800" b="1" dirty="0" smtClean="0">
                <a:solidFill>
                  <a:srgbClr val="FFFF00"/>
                </a:solidFill>
                <a:latin typeface="Comic Sans MS" pitchFamily="66" charset="0"/>
              </a:rPr>
              <a:t>Modelo heliocêntrico</a:t>
            </a:r>
            <a:endParaRPr lang="pt-PT" sz="2800" b="1" dirty="0">
              <a:solidFill>
                <a:srgbClr val="FFFF00"/>
              </a:solidFill>
              <a:latin typeface="Comic Sans MS" pitchFamily="66" charset="0"/>
            </a:endParaRPr>
          </a:p>
        </p:txBody>
      </p:sp>
      <p:pic>
        <p:nvPicPr>
          <p:cNvPr id="8" name="Imagem 7" descr="heliocentrico.gif"/>
          <p:cNvPicPr>
            <a:picLocks noChangeAspect="1"/>
          </p:cNvPicPr>
          <p:nvPr/>
        </p:nvPicPr>
        <p:blipFill>
          <a:blip r:embed="rId2"/>
          <a:stretch>
            <a:fillRect/>
          </a:stretch>
        </p:blipFill>
        <p:spPr>
          <a:xfrm>
            <a:off x="5786438" y="0"/>
            <a:ext cx="3357562" cy="335756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857224" y="3571876"/>
            <a:ext cx="6858048" cy="369332"/>
          </a:xfrm>
          <a:prstGeom prst="rect">
            <a:avLst/>
          </a:prstGeom>
          <a:noFill/>
        </p:spPr>
        <p:txBody>
          <a:bodyPr wrap="square" rtlCol="0">
            <a:spAutoFit/>
          </a:bodyPr>
          <a:lstStyle/>
          <a:p>
            <a:endParaRPr lang="pt-PT" dirty="0"/>
          </a:p>
        </p:txBody>
      </p:sp>
      <p:sp>
        <p:nvSpPr>
          <p:cNvPr id="4" name="Retângulo 3"/>
          <p:cNvSpPr/>
          <p:nvPr/>
        </p:nvSpPr>
        <p:spPr>
          <a:xfrm>
            <a:off x="714348" y="2000240"/>
            <a:ext cx="7215238" cy="785343"/>
          </a:xfrm>
          <a:prstGeom prst="rect">
            <a:avLst/>
          </a:prstGeom>
        </p:spPr>
        <p:txBody>
          <a:bodyPr wrap="square">
            <a:spAutoFit/>
          </a:bodyPr>
          <a:lstStyle/>
          <a:p>
            <a:pPr>
              <a:lnSpc>
                <a:spcPct val="150000"/>
              </a:lnSpc>
            </a:pPr>
            <a:r>
              <a:rPr lang="pt-PT" sz="1600" dirty="0" smtClean="0"/>
              <a:t>O alemão </a:t>
            </a:r>
            <a:r>
              <a:rPr lang="pt-PT" sz="1600" dirty="0" smtClean="0">
                <a:solidFill>
                  <a:srgbClr val="FFFF00"/>
                </a:solidFill>
              </a:rPr>
              <a:t>Johannes Kepler</a:t>
            </a:r>
            <a:r>
              <a:rPr lang="pt-PT" sz="1600" dirty="0" smtClean="0"/>
              <a:t> provou com cálculos que as órbitas dos planetas eram elípticas - e não circulares como escreveu Copérnico. </a:t>
            </a:r>
          </a:p>
        </p:txBody>
      </p:sp>
      <p:sp>
        <p:nvSpPr>
          <p:cNvPr id="7" name="Retângulo 6"/>
          <p:cNvSpPr/>
          <p:nvPr/>
        </p:nvSpPr>
        <p:spPr>
          <a:xfrm>
            <a:off x="714348" y="571480"/>
            <a:ext cx="2520242" cy="400110"/>
          </a:xfrm>
          <a:prstGeom prst="rect">
            <a:avLst/>
          </a:prstGeom>
        </p:spPr>
        <p:txBody>
          <a:bodyPr wrap="none">
            <a:spAutoFit/>
          </a:bodyPr>
          <a:lstStyle/>
          <a:p>
            <a:r>
              <a:rPr lang="pt-PT" sz="2000" b="1" dirty="0" smtClean="0">
                <a:solidFill>
                  <a:srgbClr val="FFFF00"/>
                </a:solidFill>
              </a:rPr>
              <a:t>Cem anos depois...</a:t>
            </a:r>
            <a:endParaRPr lang="pt-PT" sz="2000" b="1" dirty="0">
              <a:solidFill>
                <a:srgbClr val="FFFF00"/>
              </a:solidFill>
            </a:endParaRPr>
          </a:p>
        </p:txBody>
      </p:sp>
      <p:sp>
        <p:nvSpPr>
          <p:cNvPr id="8" name="Retângulo 7"/>
          <p:cNvSpPr/>
          <p:nvPr/>
        </p:nvSpPr>
        <p:spPr>
          <a:xfrm>
            <a:off x="714348" y="4500570"/>
            <a:ext cx="7286676" cy="1338828"/>
          </a:xfrm>
          <a:prstGeom prst="rect">
            <a:avLst/>
          </a:prstGeom>
        </p:spPr>
        <p:txBody>
          <a:bodyPr wrap="square">
            <a:spAutoFit/>
          </a:bodyPr>
          <a:lstStyle/>
          <a:p>
            <a:pPr>
              <a:lnSpc>
                <a:spcPct val="150000"/>
              </a:lnSpc>
            </a:pPr>
            <a:r>
              <a:rPr lang="pt-PT" dirty="0" smtClean="0"/>
              <a:t>Na mesma época, o dinamarquês </a:t>
            </a:r>
            <a:r>
              <a:rPr lang="pt-PT" dirty="0" smtClean="0">
                <a:solidFill>
                  <a:srgbClr val="FFFF00"/>
                </a:solidFill>
              </a:rPr>
              <a:t>Tycho Brahe</a:t>
            </a:r>
            <a:r>
              <a:rPr lang="pt-PT" dirty="0" smtClean="0"/>
              <a:t> conseguiu observar com instrumentos, em uma noite, o movimento dos planetas. Coisa que os gregos demoravam três dias para notar. </a:t>
            </a:r>
          </a:p>
        </p:txBody>
      </p:sp>
    </p:spTree>
  </p:cSld>
  <p:clrMapOvr>
    <a:masterClrMapping/>
  </p:clrMapOvr>
</p:sld>
</file>

<file path=ppt/theme/theme1.xml><?xml version="1.0" encoding="utf-8"?>
<a:theme xmlns:a="http://schemas.openxmlformats.org/drawingml/2006/main" name="Técnica">
  <a:themeElements>
    <a:clrScheme name="Técnic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1220</TotalTime>
  <Words>1900</Words>
  <Application>Microsoft Office PowerPoint</Application>
  <PresentationFormat>Apresentação na tela (4:3)</PresentationFormat>
  <Paragraphs>141</Paragraphs>
  <Slides>28</Slides>
  <Notes>0</Notes>
  <HiddenSlides>0</HiddenSlides>
  <MMClips>0</MMClips>
  <ScaleCrop>false</ScaleCrop>
  <HeadingPairs>
    <vt:vector size="4" baseType="variant">
      <vt:variant>
        <vt:lpstr>Tema</vt:lpstr>
      </vt:variant>
      <vt:variant>
        <vt:i4>1</vt:i4>
      </vt:variant>
      <vt:variant>
        <vt:lpstr>Títulos de slides</vt:lpstr>
      </vt:variant>
      <vt:variant>
        <vt:i4>28</vt:i4>
      </vt:variant>
    </vt:vector>
  </HeadingPairs>
  <TitlesOfParts>
    <vt:vector size="29" baseType="lpstr">
      <vt:lpstr>Técnica</vt:lpstr>
      <vt:lpstr>Ciência e Conhecimento do  Universo</vt:lpstr>
      <vt:lpstr>1. A astronomia através dos tempos</vt:lpstr>
      <vt:lpstr>Slide 3</vt:lpstr>
      <vt:lpstr>Na Grécia...</vt:lpstr>
      <vt:lpstr>Na Idade Média...</vt:lpstr>
      <vt:lpstr>Modelo geocêntrico</vt:lpstr>
      <vt:lpstr>Slide 7</vt:lpstr>
      <vt:lpstr>Slide 8</vt:lpstr>
      <vt:lpstr>Slide 9</vt:lpstr>
      <vt:lpstr>O trabalho de Galileu Galilei 1564 – 1642 </vt:lpstr>
      <vt:lpstr>Slide 11</vt:lpstr>
      <vt:lpstr>Slide 12</vt:lpstr>
      <vt:lpstr>Slide 13</vt:lpstr>
      <vt:lpstr>Por detrás do  conhecimento  estão pessoas!</vt:lpstr>
      <vt:lpstr>Aristarco de Samos  (310 a.C. – 230 a.C.) </vt:lpstr>
      <vt:lpstr>Slide 16</vt:lpstr>
      <vt:lpstr>Slide 17</vt:lpstr>
      <vt:lpstr>Tycho Brahe  (1546 – 1601) </vt:lpstr>
      <vt:lpstr>Slide 19</vt:lpstr>
      <vt:lpstr>Isaac Newton  (1643 – 1727)</vt:lpstr>
      <vt:lpstr>Slide 21</vt:lpstr>
      <vt:lpstr>Slide 22</vt:lpstr>
      <vt:lpstr>Slide 23</vt:lpstr>
      <vt:lpstr>Albert Einstein  (1879 – 1955) </vt:lpstr>
      <vt:lpstr>Slide 25</vt:lpstr>
      <vt:lpstr>Slide 26</vt:lpstr>
      <vt:lpstr>Slide 27</vt:lpstr>
      <vt:lpstr>Depois de teres visto alguns dos cientistas que tiveram/têm um papel no estudo do Universo vais poder pesquisar um pouco sobre um deles. Para isso proposmos-te que elabores o BI de um dos cientistas que tiveste oportunidade de ver. Bom trabalho.</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Utilizador</dc:creator>
  <cp:lastModifiedBy>Utilizador</cp:lastModifiedBy>
  <cp:revision>121</cp:revision>
  <dcterms:created xsi:type="dcterms:W3CDTF">2009-11-21T12:48:38Z</dcterms:created>
  <dcterms:modified xsi:type="dcterms:W3CDTF">2009-11-23T09:49:54Z</dcterms:modified>
</cp:coreProperties>
</file>