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7" r:id="rId6"/>
    <p:sldId id="269" r:id="rId7"/>
    <p:sldId id="259" r:id="rId8"/>
    <p:sldId id="270" r:id="rId9"/>
    <p:sldId id="260" r:id="rId10"/>
    <p:sldId id="271" r:id="rId11"/>
    <p:sldId id="261" r:id="rId12"/>
    <p:sldId id="272" r:id="rId13"/>
    <p:sldId id="266" r:id="rId14"/>
    <p:sldId id="273" r:id="rId1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09" autoAdjust="0"/>
  </p:normalViewPr>
  <p:slideViewPr>
    <p:cSldViewPr>
      <p:cViewPr varScale="1">
        <p:scale>
          <a:sx n="59" d="100"/>
          <a:sy n="59" d="100"/>
        </p:scale>
        <p:origin x="-6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7F01-45D4-4661-AE2D-E344B411928A}" type="datetimeFigureOut">
              <a:rPr lang="pt-PT" smtClean="0"/>
              <a:pPr/>
              <a:t>25-02-2010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1869-DF69-4EB4-9211-93CD93625AD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7F01-45D4-4661-AE2D-E344B411928A}" type="datetimeFigureOut">
              <a:rPr lang="pt-PT" smtClean="0"/>
              <a:pPr/>
              <a:t>25-02-2010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1869-DF69-4EB4-9211-93CD93625AD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7F01-45D4-4661-AE2D-E344B411928A}" type="datetimeFigureOut">
              <a:rPr lang="pt-PT" smtClean="0"/>
              <a:pPr/>
              <a:t>25-02-2010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1869-DF69-4EB4-9211-93CD93625AD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7F01-45D4-4661-AE2D-E344B411928A}" type="datetimeFigureOut">
              <a:rPr lang="pt-PT" smtClean="0"/>
              <a:pPr/>
              <a:t>25-02-2010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1869-DF69-4EB4-9211-93CD93625AD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7F01-45D4-4661-AE2D-E344B411928A}" type="datetimeFigureOut">
              <a:rPr lang="pt-PT" smtClean="0"/>
              <a:pPr/>
              <a:t>25-02-2010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1869-DF69-4EB4-9211-93CD93625AD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7F01-45D4-4661-AE2D-E344B411928A}" type="datetimeFigureOut">
              <a:rPr lang="pt-PT" smtClean="0"/>
              <a:pPr/>
              <a:t>25-02-2010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1869-DF69-4EB4-9211-93CD93625AD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7F01-45D4-4661-AE2D-E344B411928A}" type="datetimeFigureOut">
              <a:rPr lang="pt-PT" smtClean="0"/>
              <a:pPr/>
              <a:t>25-02-2010</a:t>
            </a:fld>
            <a:endParaRPr lang="pt-PT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1869-DF69-4EB4-9211-93CD93625AD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7F01-45D4-4661-AE2D-E344B411928A}" type="datetimeFigureOut">
              <a:rPr lang="pt-PT" smtClean="0"/>
              <a:pPr/>
              <a:t>25-02-2010</a:t>
            </a:fld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1869-DF69-4EB4-9211-93CD93625AD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7F01-45D4-4661-AE2D-E344B411928A}" type="datetimeFigureOut">
              <a:rPr lang="pt-PT" smtClean="0"/>
              <a:pPr/>
              <a:t>25-02-2010</a:t>
            </a:fld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1869-DF69-4EB4-9211-93CD93625AD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7F01-45D4-4661-AE2D-E344B411928A}" type="datetimeFigureOut">
              <a:rPr lang="pt-PT" smtClean="0"/>
              <a:pPr/>
              <a:t>25-02-2010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1869-DF69-4EB4-9211-93CD93625AD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7F01-45D4-4661-AE2D-E344B411928A}" type="datetimeFigureOut">
              <a:rPr lang="pt-PT" smtClean="0"/>
              <a:pPr/>
              <a:t>25-02-2010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1869-DF69-4EB4-9211-93CD93625AD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77F01-45D4-4661-AE2D-E344B411928A}" type="datetimeFigureOut">
              <a:rPr lang="pt-PT" smtClean="0"/>
              <a:pPr/>
              <a:t>25-02-2010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F1869-DF69-4EB4-9211-93CD93625AD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upload.wikimedia.org/wikipedia/commons/e/e1/Alpiner_Gebirgsg%C3%BCrtel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hyperlink" Target="http://es.wikipedia.org/wiki/Archivo:Eruption_Dolomieu_Oct200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Archivo:Proterozoic_Stromatolites.jpg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Gran_Oxidaci%C3%B3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Holoceno" TargetMode="External"/><Relationship Id="rId13" Type="http://schemas.openxmlformats.org/officeDocument/2006/relationships/hyperlink" Target="http://es.wikipedia.org/wiki/Pale%C3%B3geno" TargetMode="External"/><Relationship Id="rId18" Type="http://schemas.openxmlformats.org/officeDocument/2006/relationships/hyperlink" Target="http://es.wikipedia.org/wiki/Cret%C3%A1ceo" TargetMode="External"/><Relationship Id="rId26" Type="http://schemas.openxmlformats.org/officeDocument/2006/relationships/hyperlink" Target="http://es.wikipedia.org/wiki/Dev%C3%B3nico" TargetMode="External"/><Relationship Id="rId3" Type="http://schemas.openxmlformats.org/officeDocument/2006/relationships/hyperlink" Target="http://es.wikipedia.org/wiki/Era_geol%C3%B3gica" TargetMode="External"/><Relationship Id="rId21" Type="http://schemas.openxmlformats.org/officeDocument/2006/relationships/hyperlink" Target="http://es.wikipedia.org/wiki/Era_Paleozoica" TargetMode="External"/><Relationship Id="rId7" Type="http://schemas.openxmlformats.org/officeDocument/2006/relationships/hyperlink" Target="http://es.wikipedia.org/wiki/Per%C3%ADodo_cuaternario" TargetMode="External"/><Relationship Id="rId12" Type="http://schemas.openxmlformats.org/officeDocument/2006/relationships/hyperlink" Target="http://es.wikipedia.org/wiki/Mioceno" TargetMode="External"/><Relationship Id="rId17" Type="http://schemas.openxmlformats.org/officeDocument/2006/relationships/hyperlink" Target="http://es.wikipedia.org/wiki/Era_Mesozoica" TargetMode="External"/><Relationship Id="rId25" Type="http://schemas.openxmlformats.org/officeDocument/2006/relationships/hyperlink" Target="http://es.wikipedia.org/wiki/Misisipiense" TargetMode="External"/><Relationship Id="rId2" Type="http://schemas.openxmlformats.org/officeDocument/2006/relationships/hyperlink" Target="http://es.wikipedia.org/wiki/E%C3%B3n_(geolog%C3%ADa)" TargetMode="External"/><Relationship Id="rId16" Type="http://schemas.openxmlformats.org/officeDocument/2006/relationships/hyperlink" Target="http://es.wikipedia.org/wiki/Paleoceno" TargetMode="External"/><Relationship Id="rId20" Type="http://schemas.openxmlformats.org/officeDocument/2006/relationships/hyperlink" Target="http://es.wikipedia.org/wiki/Tri%C3%A1sico" TargetMode="External"/><Relationship Id="rId29" Type="http://schemas.openxmlformats.org/officeDocument/2006/relationships/hyperlink" Target="http://es.wikipedia.org/wiki/C%C3%A1mbric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Era_Cenozoica" TargetMode="External"/><Relationship Id="rId11" Type="http://schemas.openxmlformats.org/officeDocument/2006/relationships/hyperlink" Target="http://es.wikipedia.org/wiki/Plioceno" TargetMode="External"/><Relationship Id="rId24" Type="http://schemas.openxmlformats.org/officeDocument/2006/relationships/hyperlink" Target="http://es.wikipedia.org/wiki/Pensilvaniense" TargetMode="External"/><Relationship Id="rId5" Type="http://schemas.openxmlformats.org/officeDocument/2006/relationships/hyperlink" Target="http://es.wikipedia.org/wiki/%C3%89poca_geol%C3%B3gica" TargetMode="External"/><Relationship Id="rId15" Type="http://schemas.openxmlformats.org/officeDocument/2006/relationships/hyperlink" Target="http://es.wikipedia.org/wiki/Eoceno" TargetMode="External"/><Relationship Id="rId23" Type="http://schemas.openxmlformats.org/officeDocument/2006/relationships/hyperlink" Target="http://es.wikipedia.org/wiki/Carbon%C3%ADfero" TargetMode="External"/><Relationship Id="rId28" Type="http://schemas.openxmlformats.org/officeDocument/2006/relationships/hyperlink" Target="http://es.wikipedia.org/wiki/Ordov%C3%ADcico" TargetMode="External"/><Relationship Id="rId10" Type="http://schemas.openxmlformats.org/officeDocument/2006/relationships/hyperlink" Target="http://es.wikipedia.org/wiki/Ne%C3%B3geno" TargetMode="External"/><Relationship Id="rId19" Type="http://schemas.openxmlformats.org/officeDocument/2006/relationships/hyperlink" Target="http://es.wikipedia.org/wiki/Jur%C3%A1sico" TargetMode="External"/><Relationship Id="rId4" Type="http://schemas.openxmlformats.org/officeDocument/2006/relationships/hyperlink" Target="http://es.wikipedia.org/wiki/Per%C3%ADodo_geol%C3%B3gico" TargetMode="External"/><Relationship Id="rId9" Type="http://schemas.openxmlformats.org/officeDocument/2006/relationships/hyperlink" Target="http://es.wikipedia.org/wiki/Pleistoceno" TargetMode="External"/><Relationship Id="rId14" Type="http://schemas.openxmlformats.org/officeDocument/2006/relationships/hyperlink" Target="http://es.wikipedia.org/wiki/Oligoceno" TargetMode="External"/><Relationship Id="rId22" Type="http://schemas.openxmlformats.org/officeDocument/2006/relationships/hyperlink" Target="http://es.wikipedia.org/wiki/P%C3%A9rmico" TargetMode="External"/><Relationship Id="rId27" Type="http://schemas.openxmlformats.org/officeDocument/2006/relationships/hyperlink" Target="http://es.wikipedia.org/wiki/Sil%C3%BArico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hyperlink" Target="http://upload.wikimedia.org/wikipedia/commons/4/49/Kootenia_sp.jpg" TargetMode="External"/><Relationship Id="rId2" Type="http://schemas.openxmlformats.org/officeDocument/2006/relationships/hyperlink" Target="http://upload.wikimedia.org/wikipedia/commons/d/d4/Audubon_Insectarium_Ancient_Seas_Mura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upload.wikimedia.org/wikipedia/commons/9/9b/MiddleOrdovicianGlobal.jpg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upload.wikimedia.org/wikipedia/commons/1/1c/Europasaurus_holgeri_Scene_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Archivo:Ammonite_Jeletzkytes.jpg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upload.wikimedia.org/wikipedia/commons/d/de/Laurasia-Gondwana_fr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quondam.com.ar/Imag%20web%202008/Eras%20Geologic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57159" y="714356"/>
          <a:ext cx="8358250" cy="4975191"/>
        </p:xfrm>
        <a:graphic>
          <a:graphicData uri="http://schemas.openxmlformats.org/drawingml/2006/table">
            <a:tbl>
              <a:tblPr/>
              <a:tblGrid>
                <a:gridCol w="1285884"/>
                <a:gridCol w="1500199"/>
                <a:gridCol w="1785951"/>
                <a:gridCol w="3786216"/>
              </a:tblGrid>
              <a:tr h="502240"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Era</a:t>
                      </a:r>
                    </a:p>
                  </a:txBody>
                  <a:tcPr marL="11043" marR="11043" marT="11043" marB="11043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Período</a:t>
                      </a:r>
                    </a:p>
                  </a:txBody>
                  <a:tcPr marL="11043" marR="11043" marT="11043" marB="11043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M. </a:t>
                      </a:r>
                      <a:r>
                        <a:rPr lang="pt-PT" sz="1400" b="1" dirty="0" smtClean="0"/>
                        <a:t>anos</a:t>
                      </a:r>
                      <a:endParaRPr lang="pt-PT" sz="1400" b="1" dirty="0"/>
                    </a:p>
                  </a:txBody>
                  <a:tcPr marL="5747" marR="5747" marT="5747" marB="574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/>
                        <a:t>Acontecimentos principais</a:t>
                      </a:r>
                      <a:endParaRPr lang="pt-PT" sz="1400" b="1" dirty="0"/>
                    </a:p>
                  </a:txBody>
                  <a:tcPr marL="5747" marR="5747" marT="5747" marB="574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1640900">
                <a:tc rowSpan="3">
                  <a:txBody>
                    <a:bodyPr/>
                    <a:lstStyle/>
                    <a:p>
                      <a:pPr algn="ctr"/>
                      <a:r>
                        <a:rPr lang="pt-PT" sz="1400" b="1" dirty="0" smtClean="0"/>
                        <a:t>Mesozóico</a:t>
                      </a:r>
                      <a:endParaRPr lang="pt-PT" sz="1400" b="1" dirty="0"/>
                    </a:p>
                  </a:txBody>
                  <a:tcPr marL="11043" marR="11043" marT="11043" marB="11043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D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Cretácico</a:t>
                      </a:r>
                    </a:p>
                  </a:txBody>
                  <a:tcPr marL="11043" marR="11043" marT="11043" marB="11043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3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145,5 ±4,0</a:t>
                      </a:r>
                    </a:p>
                  </a:txBody>
                  <a:tcPr marL="11043" marR="11043" marT="11043" marB="11043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Os dinossáurios </a:t>
                      </a:r>
                      <a:r>
                        <a:rPr lang="es-ES" sz="1400" b="1" dirty="0" err="1" smtClean="0"/>
                        <a:t>começaram</a:t>
                      </a:r>
                      <a:r>
                        <a:rPr lang="es-ES" sz="1400" b="1" dirty="0" smtClean="0"/>
                        <a:t> a desaparecer,</a:t>
                      </a:r>
                      <a:r>
                        <a:rPr lang="es-ES" sz="1400" b="1" dirty="0"/>
                        <a:t/>
                      </a:r>
                      <a:br>
                        <a:rPr lang="es-ES" sz="1400" b="1" dirty="0"/>
                      </a:br>
                      <a:r>
                        <a:rPr lang="es-ES" sz="1400" b="1" dirty="0" err="1" smtClean="0"/>
                        <a:t>extinção</a:t>
                      </a:r>
                      <a:r>
                        <a:rPr lang="es-ES" sz="1400" b="1" dirty="0" smtClean="0"/>
                        <a:t> em massa do Cretáceo-</a:t>
                      </a:r>
                      <a:r>
                        <a:rPr lang="es-ES" sz="1400" b="1" dirty="0" err="1" smtClean="0"/>
                        <a:t>Terciário</a:t>
                      </a:r>
                      <a:r>
                        <a:rPr lang="es-ES" sz="1400" b="1" dirty="0"/>
                        <a:t>,</a:t>
                      </a:r>
                      <a:br>
                        <a:rPr lang="es-ES" sz="1400" b="1" dirty="0"/>
                      </a:br>
                      <a:r>
                        <a:rPr lang="es-ES" sz="1400" b="1" dirty="0" smtClean="0"/>
                        <a:t> </a:t>
                      </a:r>
                      <a:r>
                        <a:rPr lang="es-ES" sz="1400" b="1" dirty="0"/>
                        <a:t>mamíferos </a:t>
                      </a:r>
                      <a:r>
                        <a:rPr lang="es-ES" sz="1400" b="1" dirty="0" err="1" smtClean="0"/>
                        <a:t>placentários</a:t>
                      </a:r>
                      <a:r>
                        <a:rPr lang="es-ES" sz="1400" b="1" dirty="0" smtClean="0"/>
                        <a:t> primitivos.</a:t>
                      </a:r>
                      <a:endParaRPr lang="es-ES" sz="1400" b="1" dirty="0"/>
                    </a:p>
                  </a:txBody>
                  <a:tcPr marL="11043" marR="11043" marT="11043" marB="11043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68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/>
                        <a:t>Jurássico</a:t>
                      </a:r>
                      <a:endParaRPr lang="pt-PT" sz="1400" b="1" dirty="0"/>
                    </a:p>
                  </a:txBody>
                  <a:tcPr marL="11043" marR="11043" marT="11043" marB="11043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4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/>
                        <a:t>199,6 ±0,6</a:t>
                      </a:r>
                    </a:p>
                  </a:txBody>
                  <a:tcPr marL="11043" marR="11043" marT="11043" marB="11043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Mamíferos </a:t>
                      </a:r>
                      <a:r>
                        <a:rPr lang="es-ES" sz="1400" b="1" dirty="0" err="1" smtClean="0"/>
                        <a:t>marsupiais</a:t>
                      </a:r>
                      <a:r>
                        <a:rPr lang="es-ES" sz="1400" b="1" dirty="0"/>
                        <a:t>,</a:t>
                      </a:r>
                      <a:br>
                        <a:rPr lang="es-ES" sz="1400" b="1" dirty="0"/>
                      </a:br>
                      <a:r>
                        <a:rPr lang="es-ES" sz="1400" b="1" dirty="0"/>
                        <a:t>primeras aves,</a:t>
                      </a:r>
                      <a:br>
                        <a:rPr lang="es-ES" sz="1400" b="1" dirty="0"/>
                      </a:br>
                      <a:r>
                        <a:rPr lang="es-ES" sz="1400" b="1" dirty="0"/>
                        <a:t>primeras plantas </a:t>
                      </a:r>
                      <a:r>
                        <a:rPr lang="es-ES" sz="1400" b="1" dirty="0" err="1" smtClean="0"/>
                        <a:t>com</a:t>
                      </a:r>
                      <a:r>
                        <a:rPr lang="es-ES" sz="1400" b="1" dirty="0" smtClean="0"/>
                        <a:t> flor</a:t>
                      </a:r>
                      <a:endParaRPr lang="es-ES" sz="1400" b="1" dirty="0"/>
                    </a:p>
                  </a:txBody>
                  <a:tcPr marL="11043" marR="11043" marT="11043" marB="11043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37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/>
                        <a:t>Triássico</a:t>
                      </a:r>
                      <a:endParaRPr lang="pt-PT" sz="1400" b="1" dirty="0"/>
                    </a:p>
                  </a:txBody>
                  <a:tcPr marL="11043" marR="11043" marT="11043" marB="11043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C3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251,0 ±0,4</a:t>
                      </a:r>
                    </a:p>
                  </a:txBody>
                  <a:tcPr marL="11043" marR="11043" marT="11043" marB="11043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/>
                        <a:t>Extinção</a:t>
                      </a:r>
                      <a:r>
                        <a:rPr lang="es-ES" sz="1400" b="1" dirty="0" smtClean="0"/>
                        <a:t> em </a:t>
                      </a:r>
                      <a:r>
                        <a:rPr lang="es-ES" sz="1400" b="1" smtClean="0"/>
                        <a:t>massa </a:t>
                      </a:r>
                      <a:r>
                        <a:rPr lang="es-ES" sz="1400" b="1" smtClean="0"/>
                        <a:t>do </a:t>
                      </a:r>
                      <a:r>
                        <a:rPr lang="es-ES" sz="1400" b="1" dirty="0"/>
                        <a:t>Triásico-Jurásico,</a:t>
                      </a:r>
                      <a:br>
                        <a:rPr lang="es-ES" sz="1400" b="1" dirty="0"/>
                      </a:br>
                      <a:r>
                        <a:rPr lang="es-ES" sz="1400" b="1" dirty="0"/>
                        <a:t>primeros </a:t>
                      </a:r>
                      <a:r>
                        <a:rPr lang="es-ES" sz="1400" b="1" dirty="0" smtClean="0"/>
                        <a:t>dinossáurios</a:t>
                      </a:r>
                      <a:r>
                        <a:rPr lang="es-ES" sz="1400" b="1" dirty="0"/>
                        <a:t>,</a:t>
                      </a:r>
                      <a:br>
                        <a:rPr lang="es-ES" sz="1400" b="1" dirty="0"/>
                      </a:br>
                      <a:r>
                        <a:rPr lang="es-ES" sz="1400" b="1" dirty="0"/>
                        <a:t>mamíferos </a:t>
                      </a:r>
                      <a:r>
                        <a:rPr lang="es-ES" sz="1400" b="1" dirty="0" smtClean="0"/>
                        <a:t>ovíparos.</a:t>
                      </a:r>
                      <a:endParaRPr lang="es-ES" sz="1400" b="1" dirty="0"/>
                    </a:p>
                  </a:txBody>
                  <a:tcPr marL="11043" marR="11043" marT="11043" marB="11043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rchivo:Alpiner Gebirgsgürte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9" y="3857065"/>
            <a:ext cx="3786183" cy="3000937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7629" y="0"/>
            <a:ext cx="5186371" cy="1143000"/>
          </a:xfrm>
        </p:spPr>
        <p:txBody>
          <a:bodyPr>
            <a:normAutofit/>
          </a:bodyPr>
          <a:lstStyle/>
          <a:p>
            <a:r>
              <a:rPr lang="pt-PT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Era Cenozóica</a:t>
            </a:r>
            <a:br>
              <a:rPr lang="pt-PT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pt-PT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65,5 M.a. atrás até o presente</a:t>
            </a:r>
            <a:endParaRPr lang="pt-PT" sz="2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71547"/>
            <a:ext cx="8858312" cy="3500462"/>
          </a:xfrm>
        </p:spPr>
        <p:txBody>
          <a:bodyPr>
            <a:no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Formação de cadeias montanhosas;</a:t>
            </a:r>
          </a:p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No começo desta era, há 65 M.a., ocorre a extinção dos dinossauros. </a:t>
            </a:r>
          </a:p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Domínio das plantas com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flor.</a:t>
            </a: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Grande desenvolvimento das espécies de animais mamíferos, que se tornam maiores, mais complexos e diversificados.</a:t>
            </a:r>
          </a:p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O planeta assume o formato actual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;.</a:t>
            </a: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Por volta de 3,9 M.a. atrás surge, no continente africano, o </a:t>
            </a:r>
            <a:r>
              <a:rPr lang="pt-PT" sz="2000" i="1" dirty="0" smtClean="0">
                <a:latin typeface="Arial" pitchFamily="34" charset="0"/>
                <a:cs typeface="Arial" pitchFamily="34" charset="0"/>
              </a:rPr>
              <a:t>Australopithecus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(espécie de hominídeo já extinta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).</a:t>
            </a: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Aparecimento do </a:t>
            </a:r>
            <a:r>
              <a:rPr lang="pt-PT" sz="2000" i="1" dirty="0" smtClean="0">
                <a:latin typeface="Arial" pitchFamily="34" charset="0"/>
                <a:cs typeface="Arial" pitchFamily="34" charset="0"/>
              </a:rPr>
              <a:t>Homo Sapiens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por volta de 130 mil a 200 mil anos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.atrás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http://www.educared.net/concurso2001/580/mioce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314827"/>
            <a:ext cx="4029075" cy="254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57161" y="285731"/>
          <a:ext cx="8215373" cy="6364236"/>
        </p:xfrm>
        <a:graphic>
          <a:graphicData uri="http://schemas.openxmlformats.org/drawingml/2006/table">
            <a:tbl>
              <a:tblPr/>
              <a:tblGrid>
                <a:gridCol w="928692"/>
                <a:gridCol w="1214447"/>
                <a:gridCol w="1214447"/>
                <a:gridCol w="1000132"/>
                <a:gridCol w="3857655"/>
              </a:tblGrid>
              <a:tr h="183416"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>
                          <a:latin typeface="Arial" pitchFamily="34" charset="0"/>
                          <a:cs typeface="Arial" pitchFamily="34" charset="0"/>
                        </a:rPr>
                        <a:t>Era</a:t>
                      </a:r>
                    </a:p>
                  </a:txBody>
                  <a:tcPr marL="3396" marR="3396" marT="3396" marB="33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>
                          <a:latin typeface="Arial" pitchFamily="34" charset="0"/>
                          <a:cs typeface="Arial" pitchFamily="34" charset="0"/>
                        </a:rPr>
                        <a:t>Período</a:t>
                      </a:r>
                    </a:p>
                  </a:txBody>
                  <a:tcPr marL="3396" marR="3396" marT="3396" marB="33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>
                          <a:latin typeface="Arial" pitchFamily="34" charset="0"/>
                          <a:cs typeface="Arial" pitchFamily="34" charset="0"/>
                        </a:rPr>
                        <a:t>Época</a:t>
                      </a:r>
                    </a:p>
                  </a:txBody>
                  <a:tcPr marL="3396" marR="3396" marT="3396" marB="33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>
                          <a:latin typeface="Arial" pitchFamily="34" charset="0"/>
                          <a:cs typeface="Arial" pitchFamily="34" charset="0"/>
                        </a:rPr>
                        <a:t>M. </a:t>
                      </a:r>
                      <a:r>
                        <a:rPr lang="pt-PT" sz="1200" b="1" dirty="0" smtClean="0">
                          <a:latin typeface="Arial" pitchFamily="34" charset="0"/>
                          <a:cs typeface="Arial" pitchFamily="34" charset="0"/>
                        </a:rPr>
                        <a:t>anos</a:t>
                      </a:r>
                      <a:endParaRPr lang="pt-PT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396" marR="3396" marT="3396" marB="33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Arial" pitchFamily="34" charset="0"/>
                          <a:cs typeface="Arial" pitchFamily="34" charset="0"/>
                        </a:rPr>
                        <a:t>Acontecimentos principaiss</a:t>
                      </a:r>
                      <a:endParaRPr lang="pt-PT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396" marR="3396" marT="3396" marB="33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503385">
                <a:tc rowSpan="7"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Arial" pitchFamily="34" charset="0"/>
                          <a:cs typeface="Arial" pitchFamily="34" charset="0"/>
                        </a:rPr>
                        <a:t>Cenozóico</a:t>
                      </a:r>
                      <a:endParaRPr lang="pt-PT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396" marR="3396" marT="3396" marB="33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Arial" pitchFamily="34" charset="0"/>
                          <a:cs typeface="Arial" pitchFamily="34" charset="0"/>
                        </a:rPr>
                        <a:t>Quaternario</a:t>
                      </a:r>
                      <a:endParaRPr lang="pt-PT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396" marR="3396" marT="3396" marB="33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>
                          <a:latin typeface="Arial" pitchFamily="34" charset="0"/>
                          <a:cs typeface="Arial" pitchFamily="34" charset="0"/>
                        </a:rPr>
                        <a:t>Holoceno</a:t>
                      </a:r>
                    </a:p>
                  </a:txBody>
                  <a:tcPr marL="3396" marR="3396" marT="3396" marB="33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>
                          <a:latin typeface="Arial" pitchFamily="34" charset="0"/>
                          <a:cs typeface="Arial" pitchFamily="34" charset="0"/>
                        </a:rPr>
                        <a:t>0,011784</a:t>
                      </a:r>
                    </a:p>
                  </a:txBody>
                  <a:tcPr marL="3396" marR="3396" marT="3396" marB="33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err="1" smtClean="0">
                          <a:latin typeface="Arial" pitchFamily="34" charset="0"/>
                          <a:cs typeface="Arial" pitchFamily="34" charset="0"/>
                        </a:rPr>
                        <a:t>Fim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 da </a:t>
                      </a:r>
                      <a: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  <a:t>Era 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do </a:t>
                      </a:r>
                      <a:r>
                        <a:rPr lang="es-ES" sz="1200" b="1" dirty="0" err="1" smtClean="0">
                          <a:latin typeface="Arial" pitchFamily="34" charset="0"/>
                          <a:cs typeface="Arial" pitchFamily="34" charset="0"/>
                        </a:rPr>
                        <a:t>Gelo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e</a:t>
                      </a:r>
                      <a: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ES" sz="1200" b="1" dirty="0" err="1" smtClean="0">
                          <a:latin typeface="Arial" pitchFamily="34" charset="0"/>
                          <a:cs typeface="Arial" pitchFamily="34" charset="0"/>
                        </a:rPr>
                        <a:t>aparecimento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 da </a:t>
                      </a:r>
                      <a:r>
                        <a:rPr lang="es-ES" sz="1200" b="1" dirty="0" err="1" smtClean="0">
                          <a:latin typeface="Arial" pitchFamily="34" charset="0"/>
                          <a:cs typeface="Arial" pitchFamily="34" charset="0"/>
                        </a:rPr>
                        <a:t>civilização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 actual</a:t>
                      </a:r>
                      <a:endParaRPr lang="es-E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396" marR="3396" marT="3396" marB="33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90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>
                          <a:latin typeface="Arial" pitchFamily="34" charset="0"/>
                          <a:cs typeface="Arial" pitchFamily="34" charset="0"/>
                        </a:rPr>
                        <a:t>Pleistoceno</a:t>
                      </a:r>
                    </a:p>
                  </a:txBody>
                  <a:tcPr marL="3396" marR="3396" marT="3396" marB="33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>
                          <a:latin typeface="Arial" pitchFamily="34" charset="0"/>
                          <a:cs typeface="Arial" pitchFamily="34" charset="0"/>
                        </a:rPr>
                        <a:t>2,588</a:t>
                      </a:r>
                    </a:p>
                  </a:txBody>
                  <a:tcPr marL="3396" marR="3396" marT="3396" marB="33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  <a:t>Ciclos de </a:t>
                      </a:r>
                      <a:r>
                        <a:rPr lang="es-ES" sz="1200" b="1" dirty="0" err="1" smtClean="0">
                          <a:latin typeface="Arial" pitchFamily="34" charset="0"/>
                          <a:cs typeface="Arial" pitchFamily="34" charset="0"/>
                        </a:rPr>
                        <a:t>glaciações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ES" sz="1200" b="1" dirty="0" err="1" smtClean="0">
                          <a:latin typeface="Arial" pitchFamily="34" charset="0"/>
                          <a:cs typeface="Arial" pitchFamily="34" charset="0"/>
                        </a:rPr>
                        <a:t>Evolução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 dos </a:t>
                      </a:r>
                      <a: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  <a:t>humanos modernos.</a:t>
                      </a:r>
                      <a:b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ES" sz="1200" b="1" dirty="0" err="1" smtClean="0">
                          <a:latin typeface="Arial" pitchFamily="34" charset="0"/>
                          <a:cs typeface="Arial" pitchFamily="34" charset="0"/>
                        </a:rPr>
                        <a:t>Extinção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 da </a:t>
                      </a:r>
                      <a:r>
                        <a:rPr lang="es-ES" sz="1200" b="1" dirty="0" err="1" smtClean="0">
                          <a:latin typeface="Arial" pitchFamily="34" charset="0"/>
                          <a:cs typeface="Arial" pitchFamily="34" charset="0"/>
                        </a:rPr>
                        <a:t>megafauna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s-E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396" marR="3396" marT="3396" marB="33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46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sz="1200" b="1" dirty="0">
                          <a:latin typeface="Arial" pitchFamily="34" charset="0"/>
                          <a:cs typeface="Arial" pitchFamily="34" charset="0"/>
                        </a:rPr>
                        <a:t>Neógeno</a:t>
                      </a:r>
                    </a:p>
                  </a:txBody>
                  <a:tcPr marL="3396" marR="3396" marT="3396" marB="33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>
                          <a:latin typeface="Arial" pitchFamily="34" charset="0"/>
                          <a:cs typeface="Arial" pitchFamily="34" charset="0"/>
                        </a:rPr>
                        <a:t>Plioceno</a:t>
                      </a:r>
                    </a:p>
                  </a:txBody>
                  <a:tcPr marL="3396" marR="3396" marT="3396" marB="33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>
                          <a:latin typeface="Arial" pitchFamily="34" charset="0"/>
                          <a:cs typeface="Arial" pitchFamily="34" charset="0"/>
                        </a:rPr>
                        <a:t>5,332</a:t>
                      </a:r>
                    </a:p>
                  </a:txBody>
                  <a:tcPr marL="3396" marR="3396" marT="3396" marB="33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err="1" smtClean="0">
                          <a:latin typeface="Arial" pitchFamily="34" charset="0"/>
                          <a:cs typeface="Arial" pitchFamily="34" charset="0"/>
                        </a:rPr>
                        <a:t>Formação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 do </a:t>
                      </a:r>
                      <a: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  <a:t>Istmo de Panamá.</a:t>
                      </a:r>
                      <a:b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Camada de </a:t>
                      </a:r>
                      <a:r>
                        <a:rPr lang="es-ES" sz="1200" b="1" dirty="0" err="1" smtClean="0">
                          <a:latin typeface="Arial" pitchFamily="34" charset="0"/>
                          <a:cs typeface="Arial" pitchFamily="34" charset="0"/>
                        </a:rPr>
                        <a:t>gelo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 no Ártico e</a:t>
                      </a:r>
                      <a:r>
                        <a:rPr lang="es-E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Gronelândia</a:t>
                      </a:r>
                      <a: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b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  <a:t>Clima </a:t>
                      </a:r>
                      <a:r>
                        <a:rPr lang="es-ES" sz="1200" b="1" dirty="0" err="1" smtClean="0">
                          <a:latin typeface="Arial" pitchFamily="34" charset="0"/>
                          <a:cs typeface="Arial" pitchFamily="34" charset="0"/>
                        </a:rPr>
                        <a:t>semelhante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200" b="1" dirty="0" err="1" smtClean="0">
                          <a:latin typeface="Arial" pitchFamily="34" charset="0"/>
                          <a:cs typeface="Arial" pitchFamily="34" charset="0"/>
                        </a:rPr>
                        <a:t>ao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 actual</a:t>
                      </a:r>
                      <a: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s-ES" sz="1200" b="1" i="1" dirty="0" smtClean="0">
                          <a:latin typeface="Arial" pitchFamily="34" charset="0"/>
                          <a:cs typeface="Arial" pitchFamily="34" charset="0"/>
                        </a:rPr>
                        <a:t>Australopitecos.</a:t>
                      </a:r>
                      <a:endParaRPr lang="es-ES" sz="12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396" marR="3396" marT="3396" marB="33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3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>
                          <a:latin typeface="Arial" pitchFamily="34" charset="0"/>
                          <a:cs typeface="Arial" pitchFamily="34" charset="0"/>
                        </a:rPr>
                        <a:t>Mioceno</a:t>
                      </a:r>
                    </a:p>
                  </a:txBody>
                  <a:tcPr marL="3396" marR="3396" marT="3396" marB="33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>
                          <a:latin typeface="Arial" pitchFamily="34" charset="0"/>
                          <a:cs typeface="Arial" pitchFamily="34" charset="0"/>
                        </a:rPr>
                        <a:t>23,03</a:t>
                      </a:r>
                    </a:p>
                  </a:txBody>
                  <a:tcPr marL="3396" marR="3396" marT="3396" marB="33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err="1" smtClean="0">
                          <a:latin typeface="Arial" pitchFamily="34" charset="0"/>
                          <a:cs typeface="Arial" pitchFamily="34" charset="0"/>
                        </a:rPr>
                        <a:t>Desecação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 do </a:t>
                      </a:r>
                      <a:r>
                        <a:rPr lang="es-ES" sz="1200" b="1" dirty="0" err="1" smtClean="0">
                          <a:latin typeface="Arial" pitchFamily="34" charset="0"/>
                          <a:cs typeface="Arial" pitchFamily="34" charset="0"/>
                        </a:rPr>
                        <a:t>Mediterrâneo</a:t>
                      </a:r>
                      <a: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ES" sz="1200" b="1" dirty="0" err="1" smtClean="0">
                          <a:latin typeface="Arial" pitchFamily="34" charset="0"/>
                          <a:cs typeface="Arial" pitchFamily="34" charset="0"/>
                        </a:rPr>
                        <a:t>Reglaciação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 da Antártida.</a:t>
                      </a:r>
                      <a:endParaRPr lang="es-E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396" marR="3396" marT="3396" marB="33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084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PT" sz="1200" b="1" dirty="0">
                          <a:latin typeface="Arial" pitchFamily="34" charset="0"/>
                          <a:cs typeface="Arial" pitchFamily="34" charset="0"/>
                        </a:rPr>
                        <a:t>Paleógeno</a:t>
                      </a:r>
                    </a:p>
                  </a:txBody>
                  <a:tcPr marL="3396" marR="3396" marT="3396" marB="33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>
                          <a:latin typeface="Arial" pitchFamily="34" charset="0"/>
                          <a:cs typeface="Arial" pitchFamily="34" charset="0"/>
                        </a:rPr>
                        <a:t>Oligoceno</a:t>
                      </a:r>
                    </a:p>
                  </a:txBody>
                  <a:tcPr marL="3396" marR="3396" marT="3396" marB="33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>
                          <a:latin typeface="Arial" pitchFamily="34" charset="0"/>
                          <a:cs typeface="Arial" pitchFamily="34" charset="0"/>
                        </a:rPr>
                        <a:t>33,9 ±0,1</a:t>
                      </a:r>
                    </a:p>
                  </a:txBody>
                  <a:tcPr marL="3396" marR="3396" marT="3396" marB="33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  <a:t>Orogenia Alpina (</a:t>
                      </a:r>
                      <a:r>
                        <a:rPr lang="es-ES" sz="1200" b="1" dirty="0" err="1" smtClean="0">
                          <a:latin typeface="Arial" pitchFamily="34" charset="0"/>
                          <a:cs typeface="Arial" pitchFamily="34" charset="0"/>
                        </a:rPr>
                        <a:t>Pirinéus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  <a:t>Alpes e </a:t>
                      </a:r>
                      <a:r>
                        <a:rPr lang="es-ES" sz="1200" b="1" dirty="0" err="1" smtClean="0">
                          <a:latin typeface="Arial" pitchFamily="34" charset="0"/>
                          <a:cs typeface="Arial" pitchFamily="34" charset="0"/>
                        </a:rPr>
                        <a:t>Himalaias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).</a:t>
                      </a:r>
                      <a: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ES" sz="1200" b="1" dirty="0" err="1" smtClean="0">
                          <a:latin typeface="Arial" pitchFamily="34" charset="0"/>
                          <a:cs typeface="Arial" pitchFamily="34" charset="0"/>
                        </a:rPr>
                        <a:t>Formação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 da </a:t>
                      </a:r>
                      <a:r>
                        <a:rPr lang="es-ES" sz="1200" b="1" dirty="0" err="1" smtClean="0">
                          <a:latin typeface="Arial" pitchFamily="34" charset="0"/>
                          <a:cs typeface="Arial" pitchFamily="34" charset="0"/>
                        </a:rPr>
                        <a:t>Corrente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  <a:t>Circumpolar Antártica.</a:t>
                      </a:r>
                      <a:b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ES" sz="1200" b="1" dirty="0" err="1" smtClean="0">
                          <a:latin typeface="Arial" pitchFamily="34" charset="0"/>
                          <a:cs typeface="Arial" pitchFamily="34" charset="0"/>
                        </a:rPr>
                        <a:t>Descida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 brusca das </a:t>
                      </a:r>
                      <a: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  <a:t>temperaturas.</a:t>
                      </a:r>
                      <a:b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ES" sz="1200" b="1" dirty="0" err="1" smtClean="0">
                          <a:latin typeface="Arial" pitchFamily="34" charset="0"/>
                          <a:cs typeface="Arial" pitchFamily="34" charset="0"/>
                        </a:rPr>
                        <a:t>Congelação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 da </a:t>
                      </a:r>
                      <a: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  <a:t>Antártida.</a:t>
                      </a:r>
                      <a:b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ES" sz="1200" b="1" dirty="0" err="1" smtClean="0">
                          <a:latin typeface="Arial" pitchFamily="34" charset="0"/>
                          <a:cs typeface="Arial" pitchFamily="34" charset="0"/>
                        </a:rPr>
                        <a:t>Aparecimento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 das </a:t>
                      </a:r>
                      <a:r>
                        <a:rPr lang="es-ES" sz="1200" b="1" dirty="0" err="1" smtClean="0">
                          <a:latin typeface="Arial" pitchFamily="34" charset="0"/>
                          <a:cs typeface="Arial" pitchFamily="34" charset="0"/>
                        </a:rPr>
                        <a:t>Famílias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  <a:t>modernas de </a:t>
                      </a:r>
                      <a:r>
                        <a:rPr lang="es-ES" sz="1200" b="1" dirty="0" err="1" smtClean="0">
                          <a:latin typeface="Arial" pitchFamily="34" charset="0"/>
                          <a:cs typeface="Arial" pitchFamily="34" charset="0"/>
                        </a:rPr>
                        <a:t>animais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e </a:t>
                      </a:r>
                      <a: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  <a:t>plantas</a:t>
                      </a:r>
                    </a:p>
                  </a:txBody>
                  <a:tcPr marL="3396" marR="3396" marT="3396" marB="33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317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>
                          <a:latin typeface="Arial" pitchFamily="34" charset="0"/>
                          <a:cs typeface="Arial" pitchFamily="34" charset="0"/>
                        </a:rPr>
                        <a:t>Eoceno</a:t>
                      </a:r>
                    </a:p>
                  </a:txBody>
                  <a:tcPr marL="3396" marR="3396" marT="3396" marB="33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AD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>
                          <a:latin typeface="Arial" pitchFamily="34" charset="0"/>
                          <a:cs typeface="Arial" pitchFamily="34" charset="0"/>
                        </a:rPr>
                        <a:t>55,8 ±0,2</a:t>
                      </a:r>
                    </a:p>
                  </a:txBody>
                  <a:tcPr marL="3396" marR="3396" marT="3396" marB="33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A </a:t>
                      </a:r>
                      <a:r>
                        <a:rPr lang="es-ES" sz="1200" b="1" dirty="0" err="1" smtClean="0">
                          <a:latin typeface="Arial" pitchFamily="34" charset="0"/>
                          <a:cs typeface="Arial" pitchFamily="34" charset="0"/>
                        </a:rPr>
                        <a:t>Índia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 colide </a:t>
                      </a:r>
                      <a:r>
                        <a:rPr lang="es-ES" sz="1200" b="1" dirty="0" err="1" smtClean="0">
                          <a:latin typeface="Arial" pitchFamily="34" charset="0"/>
                          <a:cs typeface="Arial" pitchFamily="34" charset="0"/>
                        </a:rPr>
                        <a:t>com</a:t>
                      </a:r>
                      <a:r>
                        <a:rPr lang="es-E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a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200" b="1" dirty="0" err="1" smtClean="0">
                          <a:latin typeface="Arial" pitchFamily="34" charset="0"/>
                          <a:cs typeface="Arial" pitchFamily="34" charset="0"/>
                        </a:rPr>
                        <a:t>Ásia</a:t>
                      </a:r>
                      <a: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b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  <a:t>Máximo térmico 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do </a:t>
                      </a:r>
                      <a: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  <a:t>Paleoceno-Eoceno</a:t>
                      </a:r>
                      <a:b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ES" sz="1200" b="1" dirty="0" err="1" smtClean="0">
                          <a:latin typeface="Arial" pitchFamily="34" charset="0"/>
                          <a:cs typeface="Arial" pitchFamily="34" charset="0"/>
                        </a:rPr>
                        <a:t>Diminuição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 do </a:t>
                      </a:r>
                      <a: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  <a:t>dióxido de carbono.</a:t>
                      </a:r>
                      <a:b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ES" sz="1200" b="1" dirty="0" err="1" smtClean="0">
                          <a:latin typeface="Arial" pitchFamily="34" charset="0"/>
                          <a:cs typeface="Arial" pitchFamily="34" charset="0"/>
                        </a:rPr>
                        <a:t>Extinção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 do </a:t>
                      </a:r>
                      <a: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  <a:t>final 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do Eoceno.</a:t>
                      </a:r>
                      <a:endParaRPr lang="es-E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396" marR="3396" marT="3396" marB="33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317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>
                          <a:latin typeface="Arial" pitchFamily="34" charset="0"/>
                          <a:cs typeface="Arial" pitchFamily="34" charset="0"/>
                        </a:rPr>
                        <a:t>Paleoceno</a:t>
                      </a:r>
                    </a:p>
                  </a:txBody>
                  <a:tcPr marL="3396" marR="3396" marT="3396" marB="33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3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>
                          <a:latin typeface="Arial" pitchFamily="34" charset="0"/>
                          <a:cs typeface="Arial" pitchFamily="34" charset="0"/>
                        </a:rPr>
                        <a:t>65,5 ±0,3</a:t>
                      </a:r>
                    </a:p>
                  </a:txBody>
                  <a:tcPr marL="3396" marR="3396" marT="3396" marB="33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  <a:t>Continentes </a:t>
                      </a:r>
                      <a:r>
                        <a:rPr lang="es-ES" sz="1200" b="1" dirty="0" err="1" smtClean="0">
                          <a:latin typeface="Arial" pitchFamily="34" charset="0"/>
                          <a:cs typeface="Arial" pitchFamily="34" charset="0"/>
                        </a:rPr>
                        <a:t>com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 o </a:t>
                      </a:r>
                      <a: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  <a:t>aspecto actual.</a:t>
                      </a:r>
                      <a:b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  <a:t>Clima uniforme, 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temperado e húmido</a:t>
                      </a:r>
                      <a: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b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Aumento do</a:t>
                      </a:r>
                      <a:r>
                        <a:rPr lang="es-E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número de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200" b="1" dirty="0" err="1" smtClean="0">
                          <a:latin typeface="Arial" pitchFamily="34" charset="0"/>
                          <a:cs typeface="Arial" pitchFamily="34" charset="0"/>
                        </a:rPr>
                        <a:t>animais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 e </a:t>
                      </a:r>
                      <a:r>
                        <a:rPr lang="es-ES" sz="1200" b="1" dirty="0" err="1" smtClean="0">
                          <a:latin typeface="Arial" pitchFamily="34" charset="0"/>
                          <a:cs typeface="Arial" pitchFamily="34" charset="0"/>
                        </a:rPr>
                        <a:t>vegetais</a:t>
                      </a: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s-E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396" marR="3396" marT="3396" marB="33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theresilientearth.com/files/images/Phanerozoic_Biodivers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285861"/>
            <a:ext cx="8056424" cy="476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jornaljovem.com.br/edicao13/images/13_eras_geologicas01_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290"/>
            <a:ext cx="5572760" cy="6408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http://upload.wikimedia.org/wikipedia/commons/thumb/2/29/Eruption_Dolomieu_Oct2005.JPG/180px-Eruption_Dolomieu_Oct200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5072067" cy="3606805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" y="0"/>
            <a:ext cx="4471991" cy="1143000"/>
          </a:xfrm>
        </p:spPr>
        <p:txBody>
          <a:bodyPr>
            <a:normAutofit fontScale="90000"/>
          </a:bodyPr>
          <a:lstStyle/>
          <a:p>
            <a:r>
              <a:rPr lang="pt-PT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Eon Arqueano </a:t>
            </a:r>
            <a:br>
              <a:rPr lang="pt-PT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PT" sz="27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4 600M.a. a 2 500 M.a. atrás</a:t>
            </a:r>
            <a:endParaRPr lang="pt-PT" sz="27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" y="3814731"/>
            <a:ext cx="5572130" cy="2543227"/>
          </a:xfrm>
        </p:spPr>
        <p:txBody>
          <a:bodyPr>
            <a:norm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No começo desta era, o planeta Terra era até 3 vezes mais quente do que hoje.</a:t>
            </a:r>
          </a:p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Começam a aparecer as primeiras células (organismos unicelulares) - 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estromatólitos.</a:t>
            </a:r>
          </a:p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A Terra era constantemente atingida por meteoros.</a:t>
            </a:r>
          </a:p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Milhares de vulcões estavam em actividade.</a:t>
            </a:r>
          </a:p>
          <a:p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m 9" descr="era3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4714884"/>
            <a:ext cx="3161080" cy="1609918"/>
          </a:xfrm>
          <a:prstGeom prst="rect">
            <a:avLst/>
          </a:prstGeom>
        </p:spPr>
      </p:pic>
      <p:pic>
        <p:nvPicPr>
          <p:cNvPr id="9218" name="Picture 2" descr="http://i213.photobucket.com/albums/cc109/ErnestoFoto/fotosPaleo2/stromatolit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1" y="2714622"/>
            <a:ext cx="3143272" cy="2038637"/>
          </a:xfrm>
          <a:prstGeom prst="rect">
            <a:avLst/>
          </a:prstGeom>
          <a:noFill/>
        </p:spPr>
      </p:pic>
      <p:pic>
        <p:nvPicPr>
          <p:cNvPr id="9222" name="Picture 6" descr="http://upload.wikimedia.org/wikipedia/commons/thumb/5/57/Proterozoic_Stromatolites.jpg/250px-Proterozoic_Stromatolite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1" y="214291"/>
            <a:ext cx="3159991" cy="2376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71471" y="642919"/>
          <a:ext cx="8001064" cy="4626504"/>
        </p:xfrm>
        <a:graphic>
          <a:graphicData uri="http://schemas.openxmlformats.org/drawingml/2006/table">
            <a:tbl>
              <a:tblPr/>
              <a:tblGrid>
                <a:gridCol w="1285887"/>
                <a:gridCol w="1500199"/>
                <a:gridCol w="1357323"/>
                <a:gridCol w="3857655"/>
              </a:tblGrid>
              <a:tr h="581314"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/>
                        <a:t>Eón</a:t>
                      </a:r>
                    </a:p>
                  </a:txBody>
                  <a:tcPr marL="14331" marR="14331" marT="14330" marB="143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/>
                        <a:t>Era</a:t>
                      </a:r>
                    </a:p>
                  </a:txBody>
                  <a:tcPr marL="14331" marR="14331" marT="14330" marB="143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/>
                        <a:t>M. </a:t>
                      </a:r>
                      <a:r>
                        <a:rPr lang="pt-PT" sz="1600" b="1" dirty="0" smtClean="0"/>
                        <a:t>anos</a:t>
                      </a:r>
                      <a:endParaRPr lang="pt-PT" sz="1600" b="1" dirty="0"/>
                    </a:p>
                  </a:txBody>
                  <a:tcPr marL="5747" marR="5747" marT="5747" marB="574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 smtClean="0"/>
                        <a:t>Acontecimentos principais</a:t>
                      </a:r>
                      <a:endParaRPr lang="pt-PT" sz="1600" b="1" dirty="0"/>
                    </a:p>
                  </a:txBody>
                  <a:tcPr marL="5747" marR="5747" marT="5747" marB="574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1126043">
                <a:tc rowSpan="4">
                  <a:txBody>
                    <a:bodyPr/>
                    <a:lstStyle/>
                    <a:p>
                      <a:pPr algn="ctr"/>
                      <a:r>
                        <a:rPr lang="pt-PT" sz="1600" b="1" dirty="0"/>
                        <a:t>Arcaico</a:t>
                      </a:r>
                    </a:p>
                  </a:txBody>
                  <a:tcPr marL="14331" marR="14331" marT="14330" marB="143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D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/>
                        <a:t>Neoarcaico</a:t>
                      </a:r>
                    </a:p>
                  </a:txBody>
                  <a:tcPr marL="14331" marR="14331" marT="14330" marB="143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/>
                        <a:t>2.800</a:t>
                      </a:r>
                    </a:p>
                  </a:txBody>
                  <a:tcPr marL="14331" marR="14331" marT="14330" marB="143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err="1" smtClean="0"/>
                        <a:t>Fotossíntese</a:t>
                      </a:r>
                      <a:r>
                        <a:rPr lang="es-ES" sz="1600" b="1" dirty="0" smtClean="0"/>
                        <a:t> </a:t>
                      </a:r>
                      <a:r>
                        <a:rPr lang="es-ES" sz="1600" b="1" dirty="0" err="1"/>
                        <a:t>oxigénica</a:t>
                      </a:r>
                      <a:r>
                        <a:rPr lang="es-ES" sz="1600" b="1" dirty="0"/>
                        <a:t>. </a:t>
                      </a:r>
                      <a:r>
                        <a:rPr lang="es-ES" sz="1600" b="1" dirty="0" err="1" smtClean="0"/>
                        <a:t>Cratões</a:t>
                      </a:r>
                      <a:r>
                        <a:rPr lang="es-ES" sz="1600" b="1" dirty="0" smtClean="0"/>
                        <a:t> </a:t>
                      </a:r>
                      <a:r>
                        <a:rPr lang="es-ES" sz="1600" b="1" dirty="0" err="1" smtClean="0"/>
                        <a:t>mais</a:t>
                      </a:r>
                      <a:r>
                        <a:rPr lang="es-ES" sz="1600" b="1" dirty="0" smtClean="0"/>
                        <a:t> </a:t>
                      </a:r>
                      <a:r>
                        <a:rPr lang="es-ES" sz="1600" b="1" dirty="0" err="1" smtClean="0"/>
                        <a:t>antigos</a:t>
                      </a:r>
                      <a:endParaRPr lang="es-ES" sz="1600" b="1" dirty="0"/>
                    </a:p>
                  </a:txBody>
                  <a:tcPr marL="14331" marR="14331" marT="14330" marB="143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81314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/>
                        <a:t>Mesoarcaico</a:t>
                      </a:r>
                    </a:p>
                  </a:txBody>
                  <a:tcPr marL="14331" marR="14331" marT="14330" marB="143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/>
                        <a:t>3.200</a:t>
                      </a:r>
                    </a:p>
                  </a:txBody>
                  <a:tcPr marL="14331" marR="14331" marT="14330" marB="143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 smtClean="0"/>
                        <a:t>Primeira glaciação</a:t>
                      </a:r>
                      <a:endParaRPr lang="pt-PT" sz="1600" b="1" dirty="0"/>
                    </a:p>
                  </a:txBody>
                  <a:tcPr marL="14331" marR="14331" marT="14330" marB="143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21179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/>
                        <a:t>Paleoarcaico</a:t>
                      </a:r>
                    </a:p>
                  </a:txBody>
                  <a:tcPr marL="14331" marR="14331" marT="14330" marB="143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7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/>
                        <a:t>3.600</a:t>
                      </a:r>
                    </a:p>
                  </a:txBody>
                  <a:tcPr marL="14331" marR="14331" marT="14330" marB="143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err="1" smtClean="0"/>
                        <a:t>Começo</a:t>
                      </a:r>
                      <a:r>
                        <a:rPr lang="es-ES" sz="1600" b="1" dirty="0" smtClean="0"/>
                        <a:t> da </a:t>
                      </a:r>
                      <a:r>
                        <a:rPr lang="es-ES" sz="1600" b="1" dirty="0" err="1" smtClean="0"/>
                        <a:t>fotossíntese</a:t>
                      </a:r>
                      <a:r>
                        <a:rPr lang="es-ES" sz="1600" b="1" dirty="0" smtClean="0"/>
                        <a:t> </a:t>
                      </a:r>
                      <a:r>
                        <a:rPr lang="es-ES" sz="1600" b="1" dirty="0" err="1"/>
                        <a:t>anoxigénica</a:t>
                      </a:r>
                      <a:r>
                        <a:rPr lang="es-ES" sz="1600" b="1" dirty="0"/>
                        <a:t>.</a:t>
                      </a:r>
                      <a:br>
                        <a:rPr lang="es-ES" sz="1600" b="1" dirty="0"/>
                      </a:br>
                      <a:r>
                        <a:rPr lang="es-ES" sz="1600" b="1" dirty="0" err="1" smtClean="0"/>
                        <a:t>Primeiros</a:t>
                      </a:r>
                      <a:r>
                        <a:rPr lang="es-ES" sz="1600" b="1" dirty="0" smtClean="0"/>
                        <a:t> </a:t>
                      </a:r>
                      <a:r>
                        <a:rPr lang="es-ES" sz="1600" b="1" dirty="0" err="1" smtClean="0"/>
                        <a:t>possíveis</a:t>
                      </a:r>
                      <a:r>
                        <a:rPr lang="es-ES" sz="1600" b="1" dirty="0" smtClean="0"/>
                        <a:t> </a:t>
                      </a:r>
                      <a:r>
                        <a:rPr lang="es-ES" sz="1600" b="1" dirty="0" err="1" smtClean="0"/>
                        <a:t>fósseis</a:t>
                      </a:r>
                      <a:r>
                        <a:rPr lang="es-ES" sz="1600" b="1" dirty="0" smtClean="0"/>
                        <a:t> e </a:t>
                      </a:r>
                      <a:r>
                        <a:rPr lang="es-ES" sz="1600" b="1" dirty="0" err="1" smtClean="0"/>
                        <a:t>estromatólitos</a:t>
                      </a:r>
                      <a:r>
                        <a:rPr lang="es-ES" sz="1600" b="1" dirty="0" smtClean="0"/>
                        <a:t>.</a:t>
                      </a:r>
                      <a:endParaRPr lang="es-ES" sz="1600" b="1" dirty="0"/>
                    </a:p>
                  </a:txBody>
                  <a:tcPr marL="14331" marR="14331" marT="14330" marB="143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12604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/>
                        <a:t>Eoarcaico</a:t>
                      </a:r>
                    </a:p>
                  </a:txBody>
                  <a:tcPr marL="14331" marR="14331" marT="14330" marB="143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9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/>
                        <a:t>3.800</a:t>
                      </a:r>
                    </a:p>
                  </a:txBody>
                  <a:tcPr marL="14331" marR="14331" marT="14330" marB="143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 smtClean="0"/>
                        <a:t>Primeiras </a:t>
                      </a:r>
                      <a:r>
                        <a:rPr lang="pt-PT" sz="1600" b="1" dirty="0"/>
                        <a:t>células. </a:t>
                      </a:r>
                      <a:r>
                        <a:rPr lang="pt-PT" sz="1600" b="1" dirty="0" smtClean="0"/>
                        <a:t>Primeiro </a:t>
                      </a:r>
                      <a:r>
                        <a:rPr lang="pt-PT" sz="1600" b="1" dirty="0"/>
                        <a:t>supercontinente, Vaalbará.</a:t>
                      </a:r>
                    </a:p>
                  </a:txBody>
                  <a:tcPr marL="14331" marR="14331" marT="14330" marB="143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construcción de la fauna del Ediacár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6572264" cy="4274933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29133" y="0"/>
            <a:ext cx="4614867" cy="1143000"/>
          </a:xfrm>
        </p:spPr>
        <p:txBody>
          <a:bodyPr>
            <a:normAutofit fontScale="90000"/>
          </a:bodyPr>
          <a:lstStyle/>
          <a:p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Eon Proterozóico</a:t>
            </a:r>
            <a:br>
              <a:rPr lang="pt-PT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PT" sz="2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2500 M.a. a 540 M.a. atrás</a:t>
            </a:r>
            <a:endParaRPr lang="pt-PT" sz="22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" y="4286256"/>
            <a:ext cx="8358247" cy="2471766"/>
          </a:xfrm>
        </p:spPr>
        <p:txBody>
          <a:bodyPr>
            <a:normAutofit/>
          </a:bodyPr>
          <a:lstStyle/>
          <a:p>
            <a:r>
              <a:rPr lang="pt-PT" sz="2400" dirty="0" smtClean="0"/>
              <a:t>Por volta de 2 000 M.a. atrás começa a formar-se a camada de ozono, gerando uma camada protetora contra os raios solares. Este facto favoreceu o aparecimento de formas de vida mais complexas (organismos multicelulares).</a:t>
            </a:r>
          </a:p>
          <a:p>
            <a:r>
              <a:rPr lang="pt-PT" sz="2400" dirty="0" smtClean="0"/>
              <a:t>Formação dos continentes.</a:t>
            </a:r>
          </a:p>
          <a:p>
            <a:r>
              <a:rPr lang="pt-PT" sz="2400" dirty="0" smtClean="0"/>
              <a:t>Acumulação de oxigénio na litosfera.</a:t>
            </a:r>
          </a:p>
          <a:p>
            <a:endParaRPr lang="pt-PT" sz="2400" dirty="0"/>
          </a:p>
        </p:txBody>
      </p:sp>
      <p:sp>
        <p:nvSpPr>
          <p:cNvPr id="8195" name="Rectangle 3">
            <a:hlinkClick r:id="rId3" tooltip="Gran Oxidación"/>
          </p:cNvPr>
          <p:cNvSpPr>
            <a:spLocks noChangeArrowheads="1"/>
          </p:cNvSpPr>
          <p:nvPr/>
        </p:nvSpPr>
        <p:spPr bwMode="auto">
          <a:xfrm>
            <a:off x="2" y="2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643701" y="3500438"/>
            <a:ext cx="192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Fauna de Ediacara, Austrália</a:t>
            </a:r>
            <a:endParaRPr lang="pt-P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57159" y="642919"/>
          <a:ext cx="8001056" cy="5719414"/>
        </p:xfrm>
        <a:graphic>
          <a:graphicData uri="http://schemas.openxmlformats.org/drawingml/2006/table">
            <a:tbl>
              <a:tblPr/>
              <a:tblGrid>
                <a:gridCol w="1000132"/>
                <a:gridCol w="1500199"/>
                <a:gridCol w="1143008"/>
                <a:gridCol w="1036524"/>
                <a:gridCol w="3321193"/>
              </a:tblGrid>
              <a:tr h="445835"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solidFill>
                            <a:schemeClr val="tx1"/>
                          </a:solidFill>
                        </a:rPr>
                        <a:t>Eón</a:t>
                      </a: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solidFill>
                            <a:schemeClr val="tx1"/>
                          </a:solidFill>
                        </a:rPr>
                        <a:t>Era</a:t>
                      </a: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solidFill>
                            <a:schemeClr val="tx1"/>
                          </a:solidFill>
                        </a:rPr>
                        <a:t>Período</a:t>
                      </a: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M. </a:t>
                      </a:r>
                      <a:r>
                        <a:rPr lang="pt-PT" sz="1400" b="1" dirty="0" smtClean="0"/>
                        <a:t>anos</a:t>
                      </a:r>
                      <a:endParaRPr lang="pt-PT" sz="1400" b="1" dirty="0"/>
                    </a:p>
                  </a:txBody>
                  <a:tcPr marL="5747" marR="5747" marT="5747" marB="5747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/>
                        <a:t>Acontecimentos principais</a:t>
                      </a:r>
                      <a:endParaRPr lang="pt-PT" sz="1400" b="1" dirty="0"/>
                    </a:p>
                  </a:txBody>
                  <a:tcPr marL="5747" marR="5747" marT="5747" marB="5747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885692">
                <a:tc rowSpan="10"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solidFill>
                            <a:schemeClr val="tx1"/>
                          </a:solidFill>
                        </a:rPr>
                        <a:t>Proterozoico</a:t>
                      </a: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89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solidFill>
                            <a:schemeClr val="tx1"/>
                          </a:solidFill>
                        </a:rPr>
                        <a:t>Neoproterozoico</a:t>
                      </a: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5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solidFill>
                            <a:schemeClr val="tx1"/>
                          </a:solidFill>
                        </a:rPr>
                        <a:t>Ediacárico</a:t>
                      </a: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8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solidFill>
                            <a:schemeClr val="tx1"/>
                          </a:solidFill>
                        </a:rPr>
                        <a:t>630 +5/-30</a:t>
                      </a: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noProof="0" dirty="0" smtClean="0">
                          <a:solidFill>
                            <a:schemeClr val="tx1"/>
                          </a:solidFill>
                        </a:rPr>
                        <a:t>Formação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de </a:t>
                      </a:r>
                      <a:r>
                        <a:rPr lang="es-ES" sz="1400" b="1" dirty="0" err="1">
                          <a:solidFill>
                            <a:schemeClr val="tx1"/>
                          </a:solidFill>
                        </a:rPr>
                        <a:t>Pannotia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s-ES" sz="14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</a:rPr>
                        <a:t>Fósseis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de </a:t>
                      </a: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</a:rPr>
                        <a:t>metazoários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3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solidFill>
                            <a:schemeClr val="tx1"/>
                          </a:solidFill>
                        </a:rPr>
                        <a:t>Criogénico</a:t>
                      </a: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B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>
                          <a:solidFill>
                            <a:schemeClr val="tx1"/>
                          </a:solidFill>
                        </a:rPr>
                        <a:t>850</a:t>
                      </a: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solidFill>
                            <a:schemeClr val="tx1"/>
                          </a:solidFill>
                        </a:rPr>
                        <a:t>Terra </a:t>
                      </a:r>
                      <a:r>
                        <a:rPr lang="pt-PT" sz="1400" b="1" dirty="0">
                          <a:solidFill>
                            <a:schemeClr val="tx1"/>
                          </a:solidFill>
                        </a:rPr>
                        <a:t>bola de </a:t>
                      </a:r>
                      <a:r>
                        <a:rPr lang="pt-PT" sz="1400" b="1" dirty="0" smtClean="0">
                          <a:solidFill>
                            <a:schemeClr val="tx1"/>
                          </a:solidFill>
                        </a:rPr>
                        <a:t>neve</a:t>
                      </a:r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29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solidFill>
                            <a:schemeClr val="tx1"/>
                          </a:solidFill>
                        </a:rPr>
                        <a:t>Tónico</a:t>
                      </a: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4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>
                          <a:solidFill>
                            <a:schemeClr val="tx1"/>
                          </a:solidFill>
                        </a:rPr>
                        <a:t>1.000</a:t>
                      </a: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solidFill>
                            <a:schemeClr val="tx1"/>
                          </a:solidFill>
                        </a:rPr>
                        <a:t>Fósseis </a:t>
                      </a:r>
                      <a:r>
                        <a:rPr lang="pt-PT" sz="1400" b="1" dirty="0">
                          <a:solidFill>
                            <a:schemeClr val="tx1"/>
                          </a:solidFill>
                        </a:rPr>
                        <a:t>de acritarcos</a:t>
                      </a: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29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solidFill>
                            <a:schemeClr val="tx1"/>
                          </a:solidFill>
                        </a:rPr>
                        <a:t>Mesoproterozoico</a:t>
                      </a: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2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solidFill>
                            <a:schemeClr val="tx1"/>
                          </a:solidFill>
                        </a:rPr>
                        <a:t>Esténico</a:t>
                      </a: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2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>
                          <a:solidFill>
                            <a:schemeClr val="tx1"/>
                          </a:solidFill>
                        </a:rPr>
                        <a:t>1.200</a:t>
                      </a: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solidFill>
                            <a:schemeClr val="tx1"/>
                          </a:solidFill>
                        </a:rPr>
                        <a:t>Formação </a:t>
                      </a:r>
                      <a:r>
                        <a:rPr lang="pt-PT" sz="1400" b="1" dirty="0">
                          <a:solidFill>
                            <a:schemeClr val="tx1"/>
                          </a:solidFill>
                        </a:rPr>
                        <a:t>de Rodinia</a:t>
                      </a: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71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solidFill>
                            <a:schemeClr val="tx1"/>
                          </a:solidFill>
                        </a:rPr>
                        <a:t>Ectásico</a:t>
                      </a: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92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solidFill>
                            <a:schemeClr val="tx1"/>
                          </a:solidFill>
                        </a:rPr>
                        <a:t>1.400</a:t>
                      </a: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</a:rPr>
                        <a:t>Possíveis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</a:rPr>
                        <a:t>fósseis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de algas </a:t>
                      </a: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</a:rPr>
                        <a:t>vermelhas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69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solidFill>
                            <a:schemeClr val="tx1"/>
                          </a:solidFill>
                        </a:rPr>
                        <a:t>Calímmico</a:t>
                      </a: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2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solidFill>
                            <a:schemeClr val="tx1"/>
                          </a:solidFill>
                        </a:rPr>
                        <a:t>1.600</a:t>
                      </a: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noProof="0" dirty="0" smtClean="0">
                          <a:solidFill>
                            <a:schemeClr val="tx1"/>
                          </a:solidFill>
                        </a:rPr>
                        <a:t>Expansão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dos 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depósitos </a:t>
                      </a: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</a:rPr>
                        <a:t>continentais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71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solidFill>
                            <a:schemeClr val="tx1"/>
                          </a:solidFill>
                        </a:rPr>
                        <a:t>Paleoproterozoico</a:t>
                      </a: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2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solidFill>
                            <a:schemeClr val="tx1"/>
                          </a:solidFill>
                        </a:rPr>
                        <a:t>Estatérico</a:t>
                      </a: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2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>
                          <a:solidFill>
                            <a:schemeClr val="tx1"/>
                          </a:solidFill>
                        </a:rPr>
                        <a:t>1.800</a:t>
                      </a: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solidFill>
                            <a:schemeClr val="tx1"/>
                          </a:solidFill>
                        </a:rPr>
                        <a:t>Possívelmente o primeiro </a:t>
                      </a:r>
                      <a:r>
                        <a:rPr lang="pt-PT" sz="1400" b="1" dirty="0">
                          <a:solidFill>
                            <a:schemeClr val="tx1"/>
                          </a:solidFill>
                        </a:rPr>
                        <a:t>eucariota</a:t>
                      </a: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3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solidFill>
                            <a:schemeClr val="tx1"/>
                          </a:solidFill>
                        </a:rPr>
                        <a:t>Orosírico</a:t>
                      </a: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2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>
                          <a:solidFill>
                            <a:schemeClr val="tx1"/>
                          </a:solidFill>
                        </a:rPr>
                        <a:t>2.050</a:t>
                      </a: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solidFill>
                            <a:schemeClr val="tx1"/>
                          </a:solidFill>
                        </a:rPr>
                        <a:t>Atmosfera oxidante</a:t>
                      </a:r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29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solidFill>
                            <a:schemeClr val="tx1"/>
                          </a:solidFill>
                        </a:rPr>
                        <a:t>Riásico</a:t>
                      </a: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2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>
                          <a:solidFill>
                            <a:schemeClr val="tx1"/>
                          </a:solidFill>
                        </a:rPr>
                        <a:t>2.300</a:t>
                      </a: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solidFill>
                            <a:schemeClr val="tx1"/>
                          </a:solidFill>
                        </a:rPr>
                        <a:t>Glaciação </a:t>
                      </a:r>
                      <a:r>
                        <a:rPr lang="pt-PT" sz="1400" b="1" dirty="0">
                          <a:solidFill>
                            <a:schemeClr val="tx1"/>
                          </a:solidFill>
                        </a:rPr>
                        <a:t>Huroniana</a:t>
                      </a: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22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solidFill>
                            <a:schemeClr val="tx1"/>
                          </a:solidFill>
                        </a:rPr>
                        <a:t>Sidérico</a:t>
                      </a: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2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solidFill>
                            <a:schemeClr val="tx1"/>
                          </a:solidFill>
                        </a:rPr>
                        <a:t>2.500</a:t>
                      </a: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solidFill>
                            <a:schemeClr val="tx1"/>
                          </a:solidFill>
                        </a:rPr>
                        <a:t>Grande Oxidação</a:t>
                      </a:r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245" marR="9245" marT="9245" marB="924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" y="1428736"/>
            <a:ext cx="4186239" cy="1143000"/>
          </a:xfrm>
        </p:spPr>
        <p:txBody>
          <a:bodyPr/>
          <a:lstStyle/>
          <a:p>
            <a:r>
              <a:rPr lang="pt-PT" dirty="0" smtClean="0"/>
              <a:t>Eon Fanerozóico</a:t>
            </a:r>
            <a:endParaRPr lang="pt-PT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071937" y="285728"/>
          <a:ext cx="4843457" cy="6538338"/>
        </p:xfrm>
        <a:graphic>
          <a:graphicData uri="http://schemas.openxmlformats.org/drawingml/2006/table">
            <a:tbl>
              <a:tblPr/>
              <a:tblGrid>
                <a:gridCol w="785816"/>
                <a:gridCol w="785819"/>
                <a:gridCol w="1071571"/>
                <a:gridCol w="1231560"/>
                <a:gridCol w="968691"/>
              </a:tblGrid>
              <a:tr h="215276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hlinkClick r:id="rId2" action="ppaction://hlinkfile" tooltip="Eón (geología)"/>
                        </a:rPr>
                        <a:t>Eón</a:t>
                      </a:r>
                      <a:endParaRPr lang="pt-PT" sz="1200" dirty="0"/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3" action="ppaction://hlinkfile" tooltip="Era geológica"/>
                        </a:rPr>
                        <a:t>Era</a:t>
                      </a:r>
                      <a:endParaRPr lang="pt-PT" sz="1200"/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4" action="ppaction://hlinkfile" tooltip="Período geológico"/>
                        </a:rPr>
                        <a:t>Período</a:t>
                      </a:r>
                      <a:endParaRPr lang="pt-PT" sz="1200"/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5" action="ppaction://hlinkfile" tooltip="Época geológica"/>
                        </a:rPr>
                        <a:t>Época</a:t>
                      </a:r>
                      <a:endParaRPr lang="pt-PT" sz="1200"/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M. años</a:t>
                      </a:r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392015">
                <a:tc rowSpan="17">
                  <a:txBody>
                    <a:bodyPr/>
                    <a:lstStyle/>
                    <a:p>
                      <a:pPr algn="ctr"/>
                      <a:r>
                        <a:rPr lang="pt-PT" sz="1200" b="1" dirty="0"/>
                        <a:t>Fanerozoico</a:t>
                      </a:r>
                      <a:endParaRPr lang="pt-PT" sz="1200" dirty="0"/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2D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hlinkClick r:id="rId6" action="ppaction://hlinkfile" tooltip="Era Cenozoica"/>
                        </a:rPr>
                        <a:t>Cenozóico</a:t>
                      </a:r>
                      <a:endParaRPr lang="pt-PT" sz="1200" dirty="0"/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7" action="ppaction://hlinkfile" tooltip="Período cuaternario"/>
                        </a:rPr>
                        <a:t>Cuaternario</a:t>
                      </a:r>
                      <a:endParaRPr lang="pt-PT" sz="1200"/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8" action="ppaction://hlinkfile" tooltip="Holoceno"/>
                        </a:rPr>
                        <a:t>Holoceno</a:t>
                      </a:r>
                      <a:endParaRPr lang="pt-PT" sz="1200"/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0,011784</a:t>
                      </a:r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1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9" action="ppaction://hlinkfile" tooltip="Pleistoceno"/>
                        </a:rPr>
                        <a:t>Pleistoceno</a:t>
                      </a:r>
                      <a:endParaRPr lang="pt-PT" sz="1200"/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2,588</a:t>
                      </a:r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7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hlinkClick r:id="rId10" action="ppaction://hlinkfile" tooltip="Neógeno"/>
                        </a:rPr>
                        <a:t>Neógeno</a:t>
                      </a:r>
                      <a:endParaRPr lang="pt-PT" sz="1200" dirty="0"/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11" action="ppaction://hlinkfile" tooltip="Plioceno"/>
                        </a:rPr>
                        <a:t>Plioceno</a:t>
                      </a:r>
                      <a:endParaRPr lang="pt-PT" sz="1200"/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5,332</a:t>
                      </a:r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7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12" action="ppaction://hlinkfile" tooltip="Mioceno"/>
                        </a:rPr>
                        <a:t>Mioceno</a:t>
                      </a:r>
                      <a:endParaRPr lang="pt-PT" sz="1200"/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23,03</a:t>
                      </a:r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1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13" action="ppaction://hlinkfile" tooltip="Paleógeno"/>
                        </a:rPr>
                        <a:t>Paleógeno</a:t>
                      </a:r>
                      <a:endParaRPr lang="pt-PT" sz="1200"/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14" action="ppaction://hlinkfile" tooltip="Oligoceno"/>
                        </a:rPr>
                        <a:t>Oligoceno</a:t>
                      </a:r>
                      <a:endParaRPr lang="pt-PT" sz="1200"/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33,9 ±0,1</a:t>
                      </a:r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1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15" action="ppaction://hlinkfile" tooltip="Eoceno"/>
                        </a:rPr>
                        <a:t>Eoceno</a:t>
                      </a:r>
                      <a:endParaRPr lang="pt-PT" sz="1200"/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AD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55,8 ±0,2</a:t>
                      </a:r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1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16" action="ppaction://hlinkfile" tooltip="Paleoceno"/>
                        </a:rPr>
                        <a:t>Paleoceno</a:t>
                      </a:r>
                      <a:endParaRPr lang="pt-PT" sz="1200"/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3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65,5 ±0,3</a:t>
                      </a:r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1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hlinkClick r:id="rId17" action="ppaction://hlinkfile" tooltip="Era Mesozoica"/>
                        </a:rPr>
                        <a:t>Mesozóico</a:t>
                      </a:r>
                      <a:endParaRPr lang="pt-PT" sz="1200" dirty="0"/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D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hlinkClick r:id="rId18" action="ppaction://hlinkfile" tooltip="Cretáceo"/>
                        </a:rPr>
                        <a:t>Cretáceo</a:t>
                      </a:r>
                      <a:endParaRPr lang="pt-PT" sz="1200" dirty="0"/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31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PT" sz="1200"/>
                        <a:t> </a:t>
                      </a:r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145,5 ±4,0</a:t>
                      </a:r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1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hlinkClick r:id="rId19" action="ppaction://hlinkfile" tooltip="Jurásico"/>
                        </a:rPr>
                        <a:t>Jurásico</a:t>
                      </a:r>
                      <a:endParaRPr lang="pt-PT" sz="1200" dirty="0"/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47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199,6 ±0,6</a:t>
                      </a:r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1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hlinkClick r:id="rId20" action="ppaction://hlinkfile" tooltip="Triásico"/>
                        </a:rPr>
                        <a:t>Triásico</a:t>
                      </a:r>
                      <a:endParaRPr lang="pt-PT" sz="1200" dirty="0"/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C3B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251,0 ±0,4</a:t>
                      </a:r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1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hlinkClick r:id="rId21" action="ppaction://hlinkfile" tooltip="Era Paleozoica"/>
                        </a:rPr>
                        <a:t>Paleozóico</a:t>
                      </a:r>
                      <a:endParaRPr lang="pt-PT" sz="1200" dirty="0"/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hlinkClick r:id="rId22" action="ppaction://hlinkfile" tooltip="Pérmico"/>
                        </a:rPr>
                        <a:t>Pérmico</a:t>
                      </a:r>
                      <a:endParaRPr lang="pt-PT" sz="1200" dirty="0"/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C6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 </a:t>
                      </a:r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299,0 ±0,8</a:t>
                      </a:r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30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hlinkClick r:id="rId23" action="ppaction://hlinkfile" tooltip="Carbonífero"/>
                        </a:rPr>
                        <a:t>Carbonífero</a:t>
                      </a:r>
                      <a:endParaRPr lang="pt-PT" sz="1200" dirty="0"/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9F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hlinkClick r:id="rId24" action="ppaction://hlinkfile" tooltip="Pensilvaniense"/>
                        </a:rPr>
                        <a:t>Pensilvaniense</a:t>
                      </a:r>
                      <a:endParaRPr lang="pt-PT" sz="1200" dirty="0"/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9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318,1 ±1,3</a:t>
                      </a:r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1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hlinkClick r:id="rId25" action="ppaction://hlinkfile" tooltip="Misisipiense"/>
                        </a:rPr>
                        <a:t>Misisipiense</a:t>
                      </a:r>
                      <a:endParaRPr lang="pt-PT" sz="1200" dirty="0"/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9F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359,2 ±2,5</a:t>
                      </a:r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1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26" action="ppaction://hlinkfile" tooltip="Devónico"/>
                        </a:rPr>
                        <a:t>Devónico</a:t>
                      </a:r>
                      <a:endParaRPr lang="pt-PT" sz="1200"/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C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pt-PT" sz="1200" dirty="0"/>
                        <a:t> </a:t>
                      </a:r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/>
                        <a:t>416.0 ±2,8</a:t>
                      </a:r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1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27" action="ppaction://hlinkfile" tooltip="Silúrico"/>
                        </a:rPr>
                        <a:t>Silúrico</a:t>
                      </a:r>
                      <a:endParaRPr lang="pt-PT" sz="1200"/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72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/>
                        <a:t>443,7 ±1,5</a:t>
                      </a:r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1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28" action="ppaction://hlinkfile" tooltip="Ordovícico"/>
                        </a:rPr>
                        <a:t>Ordovícico</a:t>
                      </a:r>
                      <a:endParaRPr lang="pt-PT" sz="1200"/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1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/>
                        <a:t>488,3 ±1,7</a:t>
                      </a:r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1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29" action="ppaction://hlinkfile" tooltip="Cámbrico"/>
                        </a:rPr>
                        <a:t>Cámbrico</a:t>
                      </a:r>
                      <a:endParaRPr lang="pt-PT" sz="1200"/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805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/>
                        <a:t>542,0 ±1,0</a:t>
                      </a:r>
                    </a:p>
                  </a:txBody>
                  <a:tcPr marL="13127" marR="13127" marT="13127" marB="1312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428596" y="2857496"/>
            <a:ext cx="32861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No </a:t>
            </a:r>
            <a:r>
              <a:rPr lang="es-ES" sz="2400" dirty="0" err="1" smtClean="0"/>
              <a:t>Fanerozóico</a:t>
            </a:r>
            <a:r>
              <a:rPr lang="es-ES" sz="2400" dirty="0" smtClean="0"/>
              <a:t> </a:t>
            </a:r>
            <a:r>
              <a:rPr lang="es-ES" sz="2400" dirty="0" err="1" smtClean="0"/>
              <a:t>ocorre</a:t>
            </a:r>
            <a:r>
              <a:rPr lang="es-ES" sz="2400" dirty="0" smtClean="0"/>
              <a:t> </a:t>
            </a:r>
            <a:r>
              <a:rPr lang="es-ES" sz="2400" dirty="0" err="1" smtClean="0"/>
              <a:t>um</a:t>
            </a:r>
            <a:r>
              <a:rPr lang="es-ES" sz="2400" dirty="0" smtClean="0"/>
              <a:t> rápido </a:t>
            </a:r>
            <a:r>
              <a:rPr lang="es-ES" sz="2400" dirty="0" err="1" smtClean="0"/>
              <a:t>aparecimento</a:t>
            </a:r>
            <a:r>
              <a:rPr lang="es-ES" sz="2400" dirty="0" smtClean="0"/>
              <a:t> e </a:t>
            </a:r>
            <a:r>
              <a:rPr lang="es-ES" sz="2400" dirty="0" err="1" smtClean="0"/>
              <a:t>diversificação</a:t>
            </a:r>
            <a:r>
              <a:rPr lang="es-ES" sz="2400" dirty="0" smtClean="0"/>
              <a:t> de </a:t>
            </a:r>
            <a:r>
              <a:rPr lang="es-ES" sz="2400" dirty="0" err="1" smtClean="0"/>
              <a:t>uma</a:t>
            </a:r>
            <a:r>
              <a:rPr lang="es-ES" sz="2400" dirty="0" smtClean="0"/>
              <a:t> </a:t>
            </a:r>
            <a:r>
              <a:rPr lang="es-ES" sz="2400" dirty="0" err="1" smtClean="0"/>
              <a:t>série</a:t>
            </a:r>
            <a:r>
              <a:rPr lang="es-ES" sz="2400" dirty="0" smtClean="0"/>
              <a:t> de filos </a:t>
            </a:r>
            <a:r>
              <a:rPr lang="es-ES" sz="2400" dirty="0" err="1" smtClean="0"/>
              <a:t>animais</a:t>
            </a:r>
            <a:r>
              <a:rPr lang="es-ES" sz="2400" dirty="0" smtClean="0"/>
              <a:t>, o </a:t>
            </a:r>
            <a:r>
              <a:rPr lang="es-ES" sz="2400" dirty="0" err="1" smtClean="0"/>
              <a:t>aparecimento</a:t>
            </a:r>
            <a:r>
              <a:rPr lang="es-ES" sz="2400" dirty="0" smtClean="0"/>
              <a:t> das plantas terrestres e o </a:t>
            </a:r>
            <a:r>
              <a:rPr lang="es-ES" sz="2400" dirty="0" err="1" smtClean="0"/>
              <a:t>aparecimento</a:t>
            </a:r>
            <a:r>
              <a:rPr lang="es-ES" sz="2400" dirty="0" smtClean="0"/>
              <a:t> dos </a:t>
            </a:r>
            <a:r>
              <a:rPr lang="es-ES" sz="2400" dirty="0" err="1" smtClean="0"/>
              <a:t>peixes</a:t>
            </a:r>
            <a:r>
              <a:rPr lang="es-ES" sz="2400" dirty="0" smtClean="0"/>
              <a:t> e dos </a:t>
            </a:r>
            <a:r>
              <a:rPr lang="es-ES" sz="2400" dirty="0" err="1" smtClean="0"/>
              <a:t>animais</a:t>
            </a:r>
            <a:r>
              <a:rPr lang="es-ES" sz="2400" dirty="0" smtClean="0"/>
              <a:t> terrestres.</a:t>
            </a:r>
            <a:endParaRPr lang="es-E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Archivo:Audubon Insectarium Ancient Seas Mur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41" y="2"/>
            <a:ext cx="6500859" cy="4111793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29133" y="0"/>
            <a:ext cx="4614867" cy="1143000"/>
          </a:xfrm>
        </p:spPr>
        <p:txBody>
          <a:bodyPr>
            <a:normAutofit/>
          </a:bodyPr>
          <a:lstStyle/>
          <a:p>
            <a:r>
              <a:rPr lang="pt-PT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Era Paleozóica</a:t>
            </a:r>
            <a:br>
              <a:rPr lang="pt-PT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PT" sz="2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de 540 M.a. a 250 M.a. atrás</a:t>
            </a:r>
            <a:endParaRPr lang="pt-PT" sz="22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" y="4643446"/>
            <a:ext cx="6215075" cy="178599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Invertebrados marinhos com concha ou carapaça.</a:t>
            </a:r>
          </a:p>
          <a:p>
            <a:pPr>
              <a:spcBef>
                <a:spcPts val="0"/>
              </a:spcBef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Primeiros vertebrados marinhos.</a:t>
            </a:r>
          </a:p>
          <a:p>
            <a:pPr>
              <a:spcBef>
                <a:spcPts val="0"/>
              </a:spcBef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Vida marinha muito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diversificada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Primeiras plantas terrestres.</a:t>
            </a:r>
          </a:p>
          <a:p>
            <a:pPr>
              <a:spcBef>
                <a:spcPts val="0"/>
              </a:spcBef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Primeiros animais terrestres (Anfíbios , Insectos).</a:t>
            </a:r>
          </a:p>
          <a:p>
            <a:pPr>
              <a:spcBef>
                <a:spcPts val="0"/>
              </a:spcBef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Grande diversidade de animais terrestres e de plantas.</a:t>
            </a:r>
          </a:p>
          <a:p>
            <a:pPr>
              <a:spcBef>
                <a:spcPts val="0"/>
              </a:spcBef>
            </a:pPr>
            <a:endParaRPr lang="pt-PT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 descr="era3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" y="0"/>
            <a:ext cx="3226135" cy="1643050"/>
          </a:xfrm>
          <a:prstGeom prst="rect">
            <a:avLst/>
          </a:prstGeom>
        </p:spPr>
      </p:pic>
      <p:pic>
        <p:nvPicPr>
          <p:cNvPr id="7174" name="Picture 6" descr="Archivo:MiddleOrdovicianGloba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28" y="4357696"/>
            <a:ext cx="3143272" cy="1571636"/>
          </a:xfrm>
          <a:prstGeom prst="rect">
            <a:avLst/>
          </a:prstGeom>
          <a:noFill/>
        </p:spPr>
      </p:pic>
      <p:pic>
        <p:nvPicPr>
          <p:cNvPr id="7176" name="Picture 8" descr="Archivo:Kootenia sp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7" y="2643182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85720" y="357169"/>
          <a:ext cx="8572561" cy="6286544"/>
        </p:xfrm>
        <a:graphic>
          <a:graphicData uri="http://schemas.openxmlformats.org/drawingml/2006/table">
            <a:tbl>
              <a:tblPr/>
              <a:tblGrid>
                <a:gridCol w="1224651"/>
                <a:gridCol w="1148112"/>
                <a:gridCol w="1301193"/>
                <a:gridCol w="1760437"/>
                <a:gridCol w="3138168"/>
              </a:tblGrid>
              <a:tr h="420017"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Era</a:t>
                      </a:r>
                    </a:p>
                  </a:txBody>
                  <a:tcPr marL="5747" marR="5747" marT="5747" marB="574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Período</a:t>
                      </a:r>
                    </a:p>
                  </a:txBody>
                  <a:tcPr marL="5747" marR="5747" marT="5747" marB="574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M. </a:t>
                      </a:r>
                      <a:r>
                        <a:rPr lang="pt-PT" sz="1400" b="1" dirty="0" smtClean="0"/>
                        <a:t>anos</a:t>
                      </a:r>
                      <a:endParaRPr lang="pt-PT" sz="1400" b="1" dirty="0"/>
                    </a:p>
                  </a:txBody>
                  <a:tcPr marL="5747" marR="5747" marT="5747" marB="574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/>
                        <a:t>Acontecimentos principais</a:t>
                      </a:r>
                      <a:endParaRPr lang="pt-PT" sz="1400" b="1" dirty="0"/>
                    </a:p>
                  </a:txBody>
                  <a:tcPr marL="5747" marR="5747" marT="5747" marB="574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1153216">
                <a:tc rowSpan="7">
                  <a:txBody>
                    <a:bodyPr/>
                    <a:lstStyle/>
                    <a:p>
                      <a:pPr algn="ctr"/>
                      <a:r>
                        <a:rPr lang="pt-PT" sz="1400" b="1" dirty="0" smtClean="0"/>
                        <a:t>Paleozóico</a:t>
                      </a:r>
                      <a:endParaRPr lang="pt-PT" sz="1400" b="1" dirty="0"/>
                    </a:p>
                  </a:txBody>
                  <a:tcPr marL="5747" marR="5747" marT="5747" marB="574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Pérmico</a:t>
                      </a:r>
                    </a:p>
                  </a:txBody>
                  <a:tcPr marL="5747" marR="5747" marT="5747" marB="574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C6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 </a:t>
                      </a:r>
                    </a:p>
                  </a:txBody>
                  <a:tcPr marL="5747" marR="5747" marT="5747" marB="574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299,0 ±0,8</a:t>
                      </a:r>
                    </a:p>
                  </a:txBody>
                  <a:tcPr marL="5747" marR="5747" marT="5747" marB="574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/>
                        <a:t>Formação</a:t>
                      </a:r>
                      <a:r>
                        <a:rPr lang="es-ES" sz="1400" b="1" dirty="0" smtClean="0"/>
                        <a:t> </a:t>
                      </a:r>
                      <a:r>
                        <a:rPr lang="es-ES" sz="1400" b="1" dirty="0"/>
                        <a:t>de 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Pangea</a:t>
                      </a:r>
                      <a:r>
                        <a:rPr lang="es-ES" sz="1400" b="1" dirty="0"/>
                        <a:t>. </a:t>
                      </a:r>
                      <a:endParaRPr lang="es-ES" sz="1400" b="1" dirty="0" smtClean="0"/>
                    </a:p>
                    <a:p>
                      <a:pPr algn="ctr"/>
                      <a:r>
                        <a:rPr lang="es-ES" sz="1400" b="1" dirty="0" smtClean="0"/>
                        <a:t>Grande </a:t>
                      </a:r>
                      <a:r>
                        <a:rPr lang="pt-PT" sz="1400" b="1" noProof="0" dirty="0" smtClean="0"/>
                        <a:t>extinção</a:t>
                      </a:r>
                      <a:r>
                        <a:rPr lang="es-ES" sz="1400" b="1" dirty="0" smtClean="0"/>
                        <a:t> </a:t>
                      </a:r>
                      <a:r>
                        <a:rPr lang="es-ES" sz="1400" b="1" dirty="0" smtClean="0"/>
                        <a:t>do Pérmico-Triásico</a:t>
                      </a:r>
                      <a:r>
                        <a:rPr lang="es-ES" sz="1400" b="1" dirty="0"/>
                        <a:t>, 95% </a:t>
                      </a:r>
                      <a:r>
                        <a:rPr lang="es-ES" sz="1400" b="1" dirty="0" smtClean="0"/>
                        <a:t> das </a:t>
                      </a:r>
                      <a:r>
                        <a:rPr lang="es-ES" sz="1400" b="1" dirty="0" err="1" smtClean="0"/>
                        <a:t>espécies</a:t>
                      </a:r>
                      <a:r>
                        <a:rPr lang="es-ES" sz="1400" b="1" dirty="0" smtClean="0"/>
                        <a:t> </a:t>
                      </a:r>
                      <a:r>
                        <a:rPr lang="es-ES" sz="1400" b="1" dirty="0" err="1" smtClean="0"/>
                        <a:t>desaparecem</a:t>
                      </a:r>
                      <a:r>
                        <a:rPr lang="es-ES" sz="1400" b="1" dirty="0" smtClean="0"/>
                        <a:t>.</a:t>
                      </a:r>
                      <a:endParaRPr lang="es-ES" sz="1400" b="1" dirty="0"/>
                    </a:p>
                  </a:txBody>
                  <a:tcPr marL="5747" marR="5747" marT="5747" marB="574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204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Carbonífero</a:t>
                      </a:r>
                    </a:p>
                  </a:txBody>
                  <a:tcPr marL="5747" marR="5747" marT="5747" marB="574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9F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Pensilvaniense</a:t>
                      </a:r>
                    </a:p>
                  </a:txBody>
                  <a:tcPr marL="5747" marR="5747" marT="5747" marB="574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9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318,1 ±1,3</a:t>
                      </a:r>
                    </a:p>
                  </a:txBody>
                  <a:tcPr marL="5747" marR="5747" marT="5747" marB="574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Abundantes insectos, </a:t>
                      </a:r>
                      <a:r>
                        <a:rPr lang="pt-PT" sz="1400" b="1" dirty="0" smtClean="0"/>
                        <a:t>primeiros répteis</a:t>
                      </a:r>
                      <a:r>
                        <a:rPr lang="pt-PT" sz="1400" b="1" dirty="0"/>
                        <a:t>,</a:t>
                      </a:r>
                      <a:br>
                        <a:rPr lang="pt-PT" sz="1400" b="1" dirty="0"/>
                      </a:br>
                      <a:r>
                        <a:rPr lang="pt-PT" sz="1400" b="1" dirty="0"/>
                        <a:t>extensos bosques de </a:t>
                      </a:r>
                      <a:r>
                        <a:rPr lang="pt-PT" sz="1400" b="1" dirty="0" smtClean="0"/>
                        <a:t>fetos.</a:t>
                      </a:r>
                      <a:endParaRPr lang="pt-PT" sz="1400" b="1" dirty="0"/>
                    </a:p>
                  </a:txBody>
                  <a:tcPr marL="5747" marR="5747" marT="5747" marB="574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1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Misisipiense</a:t>
                      </a:r>
                    </a:p>
                  </a:txBody>
                  <a:tcPr marL="5747" marR="5747" marT="5747" marB="574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9F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359,2 ±2,5</a:t>
                      </a:r>
                    </a:p>
                  </a:txBody>
                  <a:tcPr marL="5747" marR="5747" marT="5747" marB="574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/>
                        <a:t>Árvores </a:t>
                      </a:r>
                      <a:r>
                        <a:rPr lang="pt-PT" sz="1400" b="1" dirty="0"/>
                        <a:t>grandes </a:t>
                      </a:r>
                      <a:r>
                        <a:rPr lang="pt-PT" sz="1400" b="1" dirty="0" smtClean="0"/>
                        <a:t>primitivas.</a:t>
                      </a:r>
                      <a:endParaRPr lang="pt-PT" sz="1400" b="1" dirty="0"/>
                    </a:p>
                  </a:txBody>
                  <a:tcPr marL="5747" marR="5747" marT="5747" marB="574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39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Devónico</a:t>
                      </a:r>
                    </a:p>
                  </a:txBody>
                  <a:tcPr marL="5747" marR="5747" marT="5747" marB="574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C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pt-PT" sz="1400" b="1"/>
                        <a:t> </a:t>
                      </a:r>
                    </a:p>
                  </a:txBody>
                  <a:tcPr marL="5747" marR="5747" marT="5747" marB="574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416.0 ±2,8</a:t>
                      </a:r>
                    </a:p>
                  </a:txBody>
                  <a:tcPr marL="5747" marR="5747" marT="5747" marB="574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/>
                        <a:t>Aparecimento</a:t>
                      </a:r>
                      <a:r>
                        <a:rPr lang="es-ES" sz="1400" b="1" dirty="0" smtClean="0"/>
                        <a:t> dos </a:t>
                      </a:r>
                      <a:r>
                        <a:rPr lang="es-ES" sz="1400" b="1" dirty="0" err="1" smtClean="0"/>
                        <a:t>primeiros</a:t>
                      </a:r>
                      <a:r>
                        <a:rPr lang="es-ES" sz="1400" b="1" dirty="0" smtClean="0"/>
                        <a:t> anfibios</a:t>
                      </a:r>
                      <a:r>
                        <a:rPr lang="es-ES" sz="1400" b="1" baseline="0" dirty="0" smtClean="0"/>
                        <a:t>.</a:t>
                      </a:r>
                    </a:p>
                    <a:p>
                      <a:pPr algn="ctr"/>
                      <a:r>
                        <a:rPr lang="es-ES" sz="1400" b="1" dirty="0" err="1" smtClean="0"/>
                        <a:t>Aparecimento</a:t>
                      </a:r>
                      <a:r>
                        <a:rPr lang="es-ES" sz="1400" b="1" dirty="0" smtClean="0"/>
                        <a:t> das Lycopsida e Progymnospermophyta.</a:t>
                      </a:r>
                      <a:endParaRPr lang="es-ES" sz="1400" b="1" dirty="0"/>
                    </a:p>
                  </a:txBody>
                  <a:tcPr marL="5747" marR="5747" marT="5747" marB="574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76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Silúrico</a:t>
                      </a:r>
                    </a:p>
                  </a:txBody>
                  <a:tcPr marL="5747" marR="5747" marT="5747" marB="574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72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443,7 ±1,5</a:t>
                      </a:r>
                    </a:p>
                  </a:txBody>
                  <a:tcPr marL="5747" marR="5747" marT="5747" marB="574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/>
                        <a:t>Primeiras </a:t>
                      </a:r>
                      <a:r>
                        <a:rPr lang="pt-PT" sz="1400" b="1" dirty="0"/>
                        <a:t>plantas terrestres </a:t>
                      </a:r>
                      <a:r>
                        <a:rPr lang="pt-PT" sz="1400" b="1" dirty="0" smtClean="0"/>
                        <a:t>fósseis.</a:t>
                      </a:r>
                      <a:endParaRPr lang="pt-PT" sz="1400" b="1" dirty="0"/>
                    </a:p>
                  </a:txBody>
                  <a:tcPr marL="5747" marR="5747" marT="5747" marB="574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204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Ordovícico</a:t>
                      </a:r>
                    </a:p>
                  </a:txBody>
                  <a:tcPr marL="5747" marR="5747" marT="5747" marB="574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1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488,3 ±1,7</a:t>
                      </a:r>
                    </a:p>
                  </a:txBody>
                  <a:tcPr marL="5747" marR="5747" marT="5747" marB="574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/>
                        <a:t>Dominam</a:t>
                      </a:r>
                      <a:r>
                        <a:rPr lang="es-ES" sz="1400" b="1" dirty="0" smtClean="0"/>
                        <a:t> os </a:t>
                      </a:r>
                      <a:r>
                        <a:rPr lang="es-ES" sz="1400" b="1" dirty="0"/>
                        <a:t>invertebrados.</a:t>
                      </a:r>
                      <a:br>
                        <a:rPr lang="es-ES" sz="1400" b="1" dirty="0"/>
                      </a:br>
                      <a:r>
                        <a:rPr lang="es-ES" sz="1400" b="1" dirty="0" smtClean="0"/>
                        <a:t>Grande </a:t>
                      </a:r>
                      <a:r>
                        <a:rPr lang="pt-PT" sz="1400" b="1" noProof="0" dirty="0" smtClean="0"/>
                        <a:t>extinção</a:t>
                      </a:r>
                      <a:r>
                        <a:rPr lang="es-ES" sz="1400" b="1" dirty="0" smtClean="0"/>
                        <a:t> </a:t>
                      </a:r>
                      <a:r>
                        <a:rPr lang="es-ES" sz="1400" b="1" dirty="0" smtClean="0"/>
                        <a:t>do </a:t>
                      </a:r>
                      <a:r>
                        <a:rPr lang="es-ES" sz="1400" b="1" dirty="0"/>
                        <a:t>Ordovícico-Silúrico</a:t>
                      </a:r>
                    </a:p>
                  </a:txBody>
                  <a:tcPr marL="5747" marR="5747" marT="5747" marB="574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73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/>
                        <a:t>Câmbrico</a:t>
                      </a:r>
                      <a:endParaRPr lang="pt-PT" sz="1400" b="1" dirty="0"/>
                    </a:p>
                  </a:txBody>
                  <a:tcPr marL="5747" marR="5747" marT="5747" marB="574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805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542,0 ±1,0</a:t>
                      </a:r>
                    </a:p>
                  </a:txBody>
                  <a:tcPr marL="5747" marR="5747" marT="5747" marB="574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Explosão </a:t>
                      </a:r>
                      <a:r>
                        <a:rPr lang="es-ES" sz="1400" b="1" dirty="0"/>
                        <a:t>cámbrica. </a:t>
                      </a:r>
                      <a:r>
                        <a:rPr lang="es-ES" sz="1400" b="1" dirty="0" err="1" smtClean="0"/>
                        <a:t>Primeiros</a:t>
                      </a:r>
                      <a:r>
                        <a:rPr lang="es-ES" sz="1400" b="1" dirty="0" smtClean="0"/>
                        <a:t> </a:t>
                      </a:r>
                      <a:r>
                        <a:rPr lang="es-ES" sz="1400" b="1" dirty="0" err="1" smtClean="0"/>
                        <a:t>peixes</a:t>
                      </a:r>
                      <a:r>
                        <a:rPr lang="es-ES" sz="1400" b="1" dirty="0"/>
                        <a:t>.</a:t>
                      </a:r>
                      <a:br>
                        <a:rPr lang="es-ES" sz="1400" b="1" dirty="0"/>
                      </a:br>
                      <a:r>
                        <a:rPr lang="es-ES" sz="1400" b="1" dirty="0" smtClean="0"/>
                        <a:t>Grande </a:t>
                      </a:r>
                      <a:r>
                        <a:rPr lang="es-ES" sz="1400" b="1" dirty="0" err="1" smtClean="0"/>
                        <a:t>extinção</a:t>
                      </a:r>
                      <a:r>
                        <a:rPr lang="es-ES" sz="1400" b="1" dirty="0" smtClean="0"/>
                        <a:t> do </a:t>
                      </a:r>
                      <a:r>
                        <a:rPr lang="es-ES" sz="1400" b="1" dirty="0"/>
                        <a:t>Cámbrico-Ordovícico</a:t>
                      </a:r>
                    </a:p>
                  </a:txBody>
                  <a:tcPr marL="5747" marR="5747" marT="5747" marB="5747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rchivo:Europasaurus holgeri Scene 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19757" cy="4214818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1143000"/>
          </a:xfrm>
        </p:spPr>
        <p:txBody>
          <a:bodyPr>
            <a:normAutofit/>
          </a:bodyPr>
          <a:lstStyle/>
          <a:p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Era Mesozóica</a:t>
            </a:r>
            <a:br>
              <a:rPr lang="pt-PT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PT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250 M.a. a 65,5 M.a. atrás</a:t>
            </a:r>
            <a:endParaRPr lang="pt-PT" sz="2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4786324"/>
            <a:ext cx="8572560" cy="1471634"/>
          </a:xfrm>
        </p:spPr>
        <p:txBody>
          <a:bodyPr>
            <a:normAutofit fontScale="85000" lnSpcReduction="10000"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Numerosos invertebrados e vertebrados.</a:t>
            </a:r>
          </a:p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Primeiras plantas com flor.</a:t>
            </a:r>
          </a:p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Por volta de 200 milhões de anos atrás surgem os animais mamíferos;</a:t>
            </a:r>
          </a:p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Os grandes répteis, como os dinossauros, dominam os continentes.</a:t>
            </a:r>
          </a:p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Aparecimento das Aves.</a:t>
            </a:r>
          </a:p>
          <a:p>
            <a:endParaRPr lang="pt-PT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Archivo:Laurasia-Gondwana fr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9" y="1214422"/>
            <a:ext cx="3179435" cy="2214578"/>
          </a:xfrm>
          <a:prstGeom prst="rect">
            <a:avLst/>
          </a:prstGeom>
          <a:noFill/>
        </p:spPr>
      </p:pic>
      <p:pic>
        <p:nvPicPr>
          <p:cNvPr id="6150" name="Picture 6" descr="http://upload.wikimedia.org/wikipedia/commons/thumb/4/4b/Ammonite_Jeletzkytes.jpg/120px-Ammonite_Jeletzkyte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61" y="3571876"/>
            <a:ext cx="1451921" cy="1343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616</Words>
  <Application>Microsoft Office PowerPoint</Application>
  <PresentationFormat>Apresentação na tela (4:3)</PresentationFormat>
  <Paragraphs>214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Slide 1</vt:lpstr>
      <vt:lpstr>Eon Arqueano  4 600M.a. a 2 500 M.a. atrás</vt:lpstr>
      <vt:lpstr>Slide 3</vt:lpstr>
      <vt:lpstr>Eon Proterozóico de 2500 M.a. a 540 M.a. atrás</vt:lpstr>
      <vt:lpstr>Slide 5</vt:lpstr>
      <vt:lpstr>Eon Fanerozóico</vt:lpstr>
      <vt:lpstr>Era Paleozóica de 540 M.a. a 250 M.a. atrás</vt:lpstr>
      <vt:lpstr>Slide 8</vt:lpstr>
      <vt:lpstr>Era Mesozóica 250 M.a. a 65,5 M.a. atrás</vt:lpstr>
      <vt:lpstr>Slide 10</vt:lpstr>
      <vt:lpstr>Era Cenozóica 65,5 M.a. atrás até o presente</vt:lpstr>
      <vt:lpstr>Slide 12</vt:lpstr>
      <vt:lpstr>Slide 13</vt:lpstr>
      <vt:lpstr>Slide 14</vt:lpstr>
    </vt:vector>
  </TitlesOfParts>
  <Company>...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Eras Geológicas</dc:title>
  <dc:creator>Utilizador</dc:creator>
  <cp:lastModifiedBy>Utilizador</cp:lastModifiedBy>
  <cp:revision>23</cp:revision>
  <dcterms:created xsi:type="dcterms:W3CDTF">2010-02-01T01:20:35Z</dcterms:created>
  <dcterms:modified xsi:type="dcterms:W3CDTF">2010-02-25T12:27:27Z</dcterms:modified>
</cp:coreProperties>
</file>