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BF45B-DAB7-4022-8FF8-2E0D9C59E4C2}" v="2377" dt="2023-11-23T20:52:5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36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5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71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5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462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42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14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50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993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1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066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C0BB-DC71-4713-A787-95011EDB8CA8}" type="datetimeFigureOut">
              <a:rPr lang="pt-PT" smtClean="0"/>
              <a:t>23/11/2023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0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pt-PT" sz="5400">
                <a:latin typeface="Georgia Pro"/>
                <a:cs typeface="Calibri Light"/>
              </a:rPr>
              <a:t>Migrações: Europa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t-PT" dirty="0">
                <a:latin typeface="Arial Nova"/>
                <a:cs typeface="Calibri"/>
              </a:rPr>
              <a:t>Trabalho realizado por:</a:t>
            </a:r>
            <a:endParaRPr lang="pt-PT">
              <a:latin typeface="Arial Nova"/>
            </a:endParaRPr>
          </a:p>
          <a:p>
            <a:pPr algn="l"/>
            <a:r>
              <a:rPr lang="pt-PT" dirty="0">
                <a:latin typeface="Arial Nova"/>
                <a:cs typeface="Calibri"/>
              </a:rPr>
              <a:t> Maria Inês Veiga nº14 </a:t>
            </a:r>
            <a:endParaRPr lang="pt-PT">
              <a:latin typeface="Arial Nova"/>
            </a:endParaRPr>
          </a:p>
          <a:p>
            <a:pPr algn="l"/>
            <a:r>
              <a:rPr lang="pt-PT" dirty="0">
                <a:latin typeface="Arial Nova"/>
                <a:cs typeface="Calibri"/>
              </a:rPr>
              <a:t> Matilde Dias nº16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Uma imagem com vestuário, mapa, pessoa, caminhar&#10;&#10;Descrição gerada automaticamente">
            <a:extLst>
              <a:ext uri="{FF2B5EF4-FFF2-40B4-BE49-F238E27FC236}">
                <a16:creationId xmlns:a16="http://schemas.microsoft.com/office/drawing/2014/main" id="{F7E900F1-DAB0-3B9B-031E-B01C793DB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1" r="20418"/>
          <a:stretch/>
        </p:blipFill>
        <p:spPr>
          <a:xfrm>
            <a:off x="6318117" y="10"/>
            <a:ext cx="587236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89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Marcador de Posição de Conteúdo 12" descr="Uma imagem com texto, mapa, captura de ecrã&#10;&#10;Descrição gerada automaticamente">
            <a:extLst>
              <a:ext uri="{FF2B5EF4-FFF2-40B4-BE49-F238E27FC236}">
                <a16:creationId xmlns:a16="http://schemas.microsoft.com/office/drawing/2014/main" id="{1C6920D6-7A25-E6CD-4B10-937D64806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4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4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Posição de Conteúdo 3" descr="Pesca Geográfica: Migrações no Leste europeu">
            <a:extLst>
              <a:ext uri="{FF2B5EF4-FFF2-40B4-BE49-F238E27FC236}">
                <a16:creationId xmlns:a16="http://schemas.microsoft.com/office/drawing/2014/main" id="{91583931-6452-E520-194E-7DBFE45DA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5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C13320-8C04-C5F2-7236-33478CB0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8" y="293238"/>
            <a:ext cx="5251316" cy="1807305"/>
          </a:xfrm>
        </p:spPr>
        <p:txBody>
          <a:bodyPr>
            <a:normAutofit/>
          </a:bodyPr>
          <a:lstStyle/>
          <a:p>
            <a:r>
              <a:rPr lang="pt-PT" b="1" dirty="0">
                <a:cs typeface="Calibri Light"/>
              </a:rPr>
              <a:t>Síntese: Migração na Europa.</a:t>
            </a:r>
            <a:endParaRPr lang="pt-PT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4E2C6E8-9BBF-8EDB-984C-51E7F2F6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1801336"/>
            <a:ext cx="5697922" cy="49507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t-PT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pt-PT" dirty="0">
                <a:latin typeface="Calibri"/>
                <a:cs typeface="Arial"/>
              </a:rPr>
              <a:t>As migrações fazem parte da história da humanidade. </a:t>
            </a:r>
            <a:endParaRPr lang="pt-PT">
              <a:latin typeface="Calibri"/>
              <a:cs typeface="Arial"/>
            </a:endParaRPr>
          </a:p>
          <a:p>
            <a:pPr marL="0" indent="0">
              <a:buNone/>
            </a:pPr>
            <a:r>
              <a:rPr lang="pt-PT" dirty="0">
                <a:latin typeface="Calibri"/>
                <a:cs typeface="Arial"/>
              </a:rPr>
              <a:t>Todos os dias, migrantes à procura de proteção e de uma vida melhor tentam chegar à Europa.</a:t>
            </a:r>
            <a:r>
              <a:rPr lang="pt-PT" dirty="0">
                <a:latin typeface="Calibri"/>
                <a:cs typeface="Calibri"/>
              </a:rPr>
              <a:t>  </a:t>
            </a:r>
            <a:endParaRPr lang="pt-PT" dirty="0">
              <a:cs typeface="Calibri"/>
            </a:endParaRPr>
          </a:p>
          <a:p>
            <a:pPr marL="0" indent="0">
              <a:buNone/>
            </a:pPr>
            <a:r>
              <a:rPr lang="pt-PT" dirty="0">
                <a:cs typeface="Calibri"/>
              </a:rPr>
              <a:t>Na maioria dos países da Europa, o número de imigrantes (que chegam) é maior que o número de emigrantes (que saem do seu país).</a:t>
            </a:r>
          </a:p>
        </p:txBody>
      </p:sp>
      <p:pic>
        <p:nvPicPr>
          <p:cNvPr id="4" name="Imagem 3" descr="[̲̅M̲̅][̲̅a̲̅][̲̅n̲̅][̲̅u̲̅]™: El mapa de Europa">
            <a:extLst>
              <a:ext uri="{FF2B5EF4-FFF2-40B4-BE49-F238E27FC236}">
                <a16:creationId xmlns:a16="http://schemas.microsoft.com/office/drawing/2014/main" id="{893EDC99-2398-F262-EBAC-19565F437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22247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877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4C7C5A-0A4B-AAB8-D515-92B2EB8A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sz="5400">
                <a:latin typeface="Georgia Pro"/>
                <a:cs typeface="Calibri Light"/>
              </a:rPr>
              <a:t>Índice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DD601F-E420-EB51-4C68-5EEF8CC68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pt-PT" sz="2400" dirty="0">
                <a:latin typeface="Arial Nova"/>
                <a:cs typeface="Calibri" panose="020F0502020204030204"/>
              </a:rPr>
              <a:t>Introdução</a:t>
            </a:r>
          </a:p>
          <a:p>
            <a:pPr marL="457200" indent="-457200"/>
            <a:r>
              <a:rPr lang="pt-PT" sz="2400" dirty="0">
                <a:latin typeface="Arial Nova"/>
                <a:cs typeface="Calibri" panose="020F0502020204030204"/>
              </a:rPr>
              <a:t>O que é a migração?</a:t>
            </a:r>
          </a:p>
          <a:p>
            <a:pPr marL="457200" indent="-457200"/>
            <a:r>
              <a:rPr lang="pt-PT" sz="2400" dirty="0">
                <a:latin typeface="Arial Nova"/>
                <a:cs typeface="Calibri" panose="020F0502020204030204"/>
              </a:rPr>
              <a:t>Fluxos migratórios.</a:t>
            </a:r>
            <a:endParaRPr lang="pt-PT" dirty="0"/>
          </a:p>
          <a:p>
            <a:pPr marL="457200" indent="-457200"/>
            <a:r>
              <a:rPr lang="pt-PT" sz="2400" dirty="0">
                <a:latin typeface="Arial Nova"/>
                <a:cs typeface="Calibri" panose="020F0502020204030204"/>
              </a:rPr>
              <a:t>Causas que levam à migração.</a:t>
            </a:r>
          </a:p>
          <a:p>
            <a:pPr marL="457200" indent="-457200"/>
            <a:r>
              <a:rPr lang="pt-PT" sz="2400" dirty="0">
                <a:latin typeface="Arial Nova"/>
                <a:cs typeface="Calibri" panose="020F0502020204030204"/>
              </a:rPr>
              <a:t>Consequências da migração.</a:t>
            </a:r>
          </a:p>
          <a:p>
            <a:pPr marL="457200" indent="-457200"/>
            <a:r>
              <a:rPr lang="pt-PT" sz="2400" dirty="0">
                <a:latin typeface="Arial Nova"/>
                <a:cs typeface="Calibri" panose="020F0502020204030204"/>
              </a:rPr>
              <a:t>Fluxos migratórios.</a:t>
            </a:r>
          </a:p>
          <a:p>
            <a:pPr marL="457200" indent="-457200"/>
            <a:r>
              <a:rPr lang="pt-PT" sz="2400" dirty="0">
                <a:latin typeface="Arial Nova"/>
                <a:cs typeface="Calibri" panose="020F0502020204030204"/>
              </a:rPr>
              <a:t>Migrações na Europa.</a:t>
            </a:r>
          </a:p>
          <a:p>
            <a:pPr marL="457200" indent="-457200"/>
            <a:r>
              <a:rPr lang="pt-PT" sz="2400" dirty="0">
                <a:latin typeface="Arial Nova"/>
                <a:cs typeface="Calibri" panose="020F0502020204030204"/>
              </a:rPr>
              <a:t>Síntese: Migração na Europa.</a:t>
            </a:r>
          </a:p>
          <a:p>
            <a:pPr marL="0" indent="0">
              <a:buNone/>
            </a:pPr>
            <a:endParaRPr lang="pt-PT" sz="2400" dirty="0">
              <a:latin typeface="Arial Nova"/>
              <a:cs typeface="Calibri" panose="020F0502020204030204"/>
            </a:endParaRPr>
          </a:p>
          <a:p>
            <a:pPr marL="457200" indent="-457200"/>
            <a:endParaRPr lang="pt-PT" sz="2200">
              <a:cs typeface="Calibri" panose="020F0502020204030204"/>
            </a:endParaRPr>
          </a:p>
          <a:p>
            <a:pPr marL="457200" indent="-457200"/>
            <a:endParaRPr lang="pt-PT" sz="2200">
              <a:cs typeface="Calibri" panose="020F0502020204030204"/>
            </a:endParaRPr>
          </a:p>
          <a:p>
            <a:pPr marL="457200" indent="-457200"/>
            <a:endParaRPr lang="pt-PT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149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71F133-D212-70F2-0FE0-CC45119A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70425"/>
            <a:ext cx="4368602" cy="1051068"/>
          </a:xfrm>
        </p:spPr>
        <p:txBody>
          <a:bodyPr anchor="b">
            <a:normAutofit/>
          </a:bodyPr>
          <a:lstStyle/>
          <a:p>
            <a:r>
              <a:rPr lang="pt-PT" sz="5400" dirty="0">
                <a:latin typeface="Georgia Pro"/>
                <a:cs typeface="Calibri Light"/>
              </a:rPr>
              <a:t>Introdução</a:t>
            </a:r>
            <a:endParaRPr lang="pt-PT" sz="5400" dirty="0">
              <a:latin typeface="Georgia Pro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1F6BC58-8192-A8AC-3767-9B845BF06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38" y="3059805"/>
            <a:ext cx="4243589" cy="2458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2400" dirty="0">
                <a:latin typeface="Arial Nova"/>
                <a:cs typeface="Calibri"/>
              </a:rPr>
              <a:t>Neste trabalho iremos falar sobre as migrações, em que consiste, as suas causas e consequências e formas.</a:t>
            </a:r>
          </a:p>
          <a:p>
            <a:r>
              <a:rPr lang="pt-PT" sz="2400" dirty="0">
                <a:latin typeface="Arial Nova"/>
                <a:cs typeface="Calibri"/>
              </a:rPr>
              <a:t> A Migração na Europa.</a:t>
            </a:r>
          </a:p>
          <a:p>
            <a:pPr marL="0" indent="0">
              <a:buNone/>
            </a:pPr>
            <a:endParaRPr lang="pt-PT" sz="2200">
              <a:cs typeface="Calibri"/>
            </a:endParaRPr>
          </a:p>
        </p:txBody>
      </p:sp>
      <p:pic>
        <p:nvPicPr>
          <p:cNvPr id="4" name="Imagem 3" descr="Uma imagem com desenho, vestuário, ilustração, esboço&#10;&#10;Descrição gerada automaticamente">
            <a:extLst>
              <a:ext uri="{FF2B5EF4-FFF2-40B4-BE49-F238E27FC236}">
                <a16:creationId xmlns:a16="http://schemas.microsoft.com/office/drawing/2014/main" id="{A88FFC6D-F95F-693B-401C-1386BCAF6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716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BC3A39-E2F6-6A93-F785-B63EBE8C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69142"/>
            <a:ext cx="4368602" cy="1669294"/>
          </a:xfrm>
        </p:spPr>
        <p:txBody>
          <a:bodyPr anchor="b">
            <a:normAutofit/>
          </a:bodyPr>
          <a:lstStyle/>
          <a:p>
            <a:r>
              <a:rPr lang="pt-PT" sz="5400" dirty="0">
                <a:latin typeface="Georgia Pro"/>
                <a:cs typeface="Calibri Light"/>
              </a:rPr>
              <a:t>O que é a Migração?</a:t>
            </a:r>
            <a:endParaRPr lang="pt-PT" sz="5400" dirty="0">
              <a:latin typeface="Georgia Pro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23AC98E-547E-628F-9B91-A5EFCF05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71" y="2801014"/>
            <a:ext cx="5508796" cy="34213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pt-PT" sz="2400" dirty="0">
                <a:latin typeface="Arial Nova"/>
                <a:cs typeface="Calibri"/>
              </a:rPr>
              <a:t>A Migração é o deslocamento de pessoas de uma área para a outra, de uma forma temporária ou definitiva, que ocorre por diversas razões e formas. </a:t>
            </a:r>
            <a:endParaRPr lang="pt-PT" dirty="0"/>
          </a:p>
          <a:p>
            <a:pPr marL="0" indent="0" algn="just">
              <a:buNone/>
            </a:pPr>
            <a:r>
              <a:rPr lang="pt-PT" sz="2400" dirty="0">
                <a:latin typeface="Arial Nova"/>
                <a:cs typeface="Calibri"/>
              </a:rPr>
              <a:t>A Migração pode ser I</a:t>
            </a:r>
            <a:r>
              <a:rPr lang="pt-PT" sz="2400" b="1" dirty="0">
                <a:latin typeface="Arial Nova"/>
                <a:cs typeface="Calibri"/>
              </a:rPr>
              <a:t>nterna </a:t>
            </a:r>
            <a:r>
              <a:rPr lang="pt-PT" sz="2400" dirty="0">
                <a:latin typeface="Arial Nova"/>
                <a:cs typeface="Calibri"/>
              </a:rPr>
              <a:t>(o</a:t>
            </a:r>
            <a:r>
              <a:rPr lang="pt-PT" sz="2400" b="1" dirty="0">
                <a:latin typeface="Arial Nova"/>
                <a:cs typeface="Calibri"/>
              </a:rPr>
              <a:t> </a:t>
            </a:r>
            <a:r>
              <a:rPr lang="pt-PT" sz="2400" dirty="0">
                <a:latin typeface="Arial Nova"/>
                <a:cs typeface="Calibri"/>
              </a:rPr>
              <a:t>movimento pendular e o êxodo rural)</a:t>
            </a:r>
            <a:r>
              <a:rPr lang="pt-PT" sz="2400" b="1" dirty="0">
                <a:latin typeface="Arial Nova"/>
                <a:cs typeface="Calibri"/>
              </a:rPr>
              <a:t> </a:t>
            </a:r>
            <a:r>
              <a:rPr lang="pt-PT" sz="2400" dirty="0">
                <a:latin typeface="Arial Nova"/>
                <a:cs typeface="Calibri"/>
              </a:rPr>
              <a:t> ou </a:t>
            </a:r>
            <a:r>
              <a:rPr lang="pt-PT" sz="2400" b="1" dirty="0">
                <a:latin typeface="Arial Nova"/>
                <a:cs typeface="Calibri"/>
              </a:rPr>
              <a:t>Externa </a:t>
            </a:r>
            <a:r>
              <a:rPr lang="pt-PT" sz="2400" dirty="0">
                <a:latin typeface="Arial Nova"/>
                <a:cs typeface="Calibri"/>
              </a:rPr>
              <a:t>(emigração - saída do país e imigração - entrada vindo de outro país).</a:t>
            </a:r>
            <a:endParaRPr lang="pt-PT">
              <a:latin typeface="Calibri" panose="020F0502020204030204"/>
              <a:cs typeface="Calibri"/>
            </a:endParaRPr>
          </a:p>
          <a:p>
            <a:pPr marL="0" indent="0" algn="just">
              <a:buNone/>
            </a:pPr>
            <a:endParaRPr lang="pt-PT" sz="2400" dirty="0">
              <a:latin typeface="Arial Nova"/>
              <a:cs typeface="Calibri"/>
            </a:endParaRPr>
          </a:p>
          <a:p>
            <a:pPr marL="0" indent="0">
              <a:buNone/>
            </a:pPr>
            <a:endParaRPr lang="pt-PT">
              <a:cs typeface="Calibri"/>
            </a:endParaRPr>
          </a:p>
        </p:txBody>
      </p:sp>
      <p:pic>
        <p:nvPicPr>
          <p:cNvPr id="4" name="Imagem 3" descr="Uma imagem com ar livre, chão, pessoas, desporto&#10;&#10;Descrição gerada automaticamente">
            <a:extLst>
              <a:ext uri="{FF2B5EF4-FFF2-40B4-BE49-F238E27FC236}">
                <a16:creationId xmlns:a16="http://schemas.microsoft.com/office/drawing/2014/main" id="{3E30368F-FE05-C063-3553-D8F4D5DFA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9" r="16972"/>
          <a:stretch/>
        </p:blipFill>
        <p:spPr>
          <a:xfrm>
            <a:off x="6361249" y="43142"/>
            <a:ext cx="582922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278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D16A8D-54ED-7A67-0578-722DCF50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347" y="185410"/>
            <a:ext cx="6251110" cy="1783080"/>
          </a:xfrm>
        </p:spPr>
        <p:txBody>
          <a:bodyPr anchor="b">
            <a:normAutofit/>
          </a:bodyPr>
          <a:lstStyle/>
          <a:p>
            <a:r>
              <a:rPr lang="pt-PT" sz="5400" dirty="0">
                <a:latin typeface="Georgia Pro"/>
                <a:cs typeface="Calibri Light"/>
              </a:rPr>
              <a:t>Causas que levam à migração</a:t>
            </a:r>
            <a:endParaRPr lang="pt-PT" sz="5400" dirty="0">
              <a:latin typeface="Georgia Pro"/>
            </a:endParaRPr>
          </a:p>
        </p:txBody>
      </p:sp>
      <p:pic>
        <p:nvPicPr>
          <p:cNvPr id="4" name="Imagem 3" descr="Uma imagem com desenho, clipart, Gráficos, ilustração&#10;&#10;Descrição gerada automaticamente">
            <a:extLst>
              <a:ext uri="{FF2B5EF4-FFF2-40B4-BE49-F238E27FC236}">
                <a16:creationId xmlns:a16="http://schemas.microsoft.com/office/drawing/2014/main" id="{B76B13EB-E525-796D-4FBB-AA366D832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" r="27066"/>
          <a:stretch/>
        </p:blipFill>
        <p:spPr>
          <a:xfrm>
            <a:off x="-215659" y="10"/>
            <a:ext cx="4154137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FD89191-C957-91AA-13AC-8487F696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480" y="2692246"/>
            <a:ext cx="7962014" cy="3929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PT" sz="2400" dirty="0">
                <a:latin typeface="Arial Nova"/>
                <a:cs typeface="Calibri"/>
              </a:rPr>
              <a:t>São vários os motivos, destacando-se as:</a:t>
            </a:r>
          </a:p>
          <a:p>
            <a:pPr marL="457200" indent="-457200"/>
            <a:r>
              <a:rPr lang="pt-PT" sz="2400" b="1" dirty="0">
                <a:latin typeface="Arial Nova"/>
                <a:cs typeface="Calibri"/>
              </a:rPr>
              <a:t>Causas naturais:</a:t>
            </a:r>
            <a:r>
              <a:rPr lang="pt-PT" sz="2400" dirty="0">
                <a:latin typeface="Arial Nova"/>
                <a:cs typeface="Calibri"/>
              </a:rPr>
              <a:t> fenómenos atmosféricos, como sismos, erupções vulcânicas, chuvas intensas, a subida do nível médio das águas do mar e a desertificação.</a:t>
            </a:r>
          </a:p>
          <a:p>
            <a:pPr marL="457200" indent="-457200"/>
            <a:r>
              <a:rPr lang="pt-PT" sz="2400" b="1" dirty="0">
                <a:latin typeface="Arial Nova"/>
                <a:cs typeface="Calibri"/>
              </a:rPr>
              <a:t>Causas económicas</a:t>
            </a:r>
            <a:r>
              <a:rPr lang="pt-PT" sz="2400" dirty="0">
                <a:latin typeface="Arial Nova"/>
                <a:cs typeface="Calibri"/>
              </a:rPr>
              <a:t>:  devido ao desemprego, más condições de vida, baixos salários e a falta de satisfação das necessidades básicas, como os cuidados médicos, alimentação, habitação e vestuário.</a:t>
            </a:r>
          </a:p>
          <a:p>
            <a:pPr marL="457200" indent="-457200"/>
            <a:endParaRPr lang="pt-PT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83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D6CCC6-1B9F-B86B-90F4-E2CB4A8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pt-PT" sz="5400">
                <a:latin typeface="Georgia Pro"/>
              </a:rPr>
              <a:t>Causas que levam à migração</a:t>
            </a:r>
            <a:endParaRPr lang="pt-PT" sz="5400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m ar livre, céu, água, pessoas&#10;&#10;Descrição gerada automaticamente">
            <a:extLst>
              <a:ext uri="{FF2B5EF4-FFF2-40B4-BE49-F238E27FC236}">
                <a16:creationId xmlns:a16="http://schemas.microsoft.com/office/drawing/2014/main" id="{68FD7ACA-EC2A-20DE-EC4B-784916611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6" r="33264" b="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D5A4EF0-A3F4-7036-FECB-269A335B5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z="2400" b="1" dirty="0">
                <a:latin typeface="Arial Nova"/>
                <a:cs typeface="Calibri"/>
              </a:rPr>
              <a:t>Causas políticas</a:t>
            </a:r>
            <a:r>
              <a:rPr lang="pt-PT" sz="2400" dirty="0">
                <a:latin typeface="Arial Nova"/>
                <a:cs typeface="Calibri"/>
              </a:rPr>
              <a:t>: devido às guerras, instabilidade política e social, desrespeito pelos direitos humanos, intolerância religiosa e perseguições étnicas.</a:t>
            </a:r>
          </a:p>
          <a:p>
            <a:r>
              <a:rPr lang="pt-PT" sz="2400" b="1" dirty="0">
                <a:latin typeface="Arial Nova"/>
                <a:cs typeface="Calibri"/>
              </a:rPr>
              <a:t>Causas turísticas:</a:t>
            </a:r>
            <a:r>
              <a:rPr lang="pt-PT" sz="2400" dirty="0">
                <a:latin typeface="Arial Nova"/>
                <a:cs typeface="Calibri"/>
              </a:rPr>
              <a:t> curiosidade em descobrir outras culturas e religiões e deslocamento por questões de negócios.</a:t>
            </a:r>
          </a:p>
          <a:p>
            <a:r>
              <a:rPr lang="pt-PT" sz="2400" b="1" dirty="0">
                <a:latin typeface="Arial Nova"/>
                <a:cs typeface="Calibri"/>
              </a:rPr>
              <a:t>Causas socioculturais: </a:t>
            </a:r>
            <a:r>
              <a:rPr lang="pt-PT" sz="2400" dirty="0">
                <a:latin typeface="Arial Nova"/>
                <a:cs typeface="Calibri"/>
              </a:rPr>
              <a:t>as motivações socioculturais fornecem importantes movimentos migratórios de estudantes, artistas e investigadores.</a:t>
            </a:r>
          </a:p>
          <a:p>
            <a:pPr marL="0" indent="0">
              <a:buNone/>
            </a:pPr>
            <a:endParaRPr lang="pt-PT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15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9A5E27-6630-6FB3-A3B2-A7C2B552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PT" sz="5400" dirty="0">
                <a:latin typeface="Georgia Pro"/>
                <a:cs typeface="Calibri Light"/>
              </a:rPr>
              <a:t>Algumas consequências da migração</a:t>
            </a:r>
            <a:endParaRPr lang="pt-PT" sz="5400" dirty="0">
              <a:latin typeface="Georgia Pro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ar livre, céu, vestuário, pessoa&#10;&#10;Descrição gerada automaticamente">
            <a:extLst>
              <a:ext uri="{FF2B5EF4-FFF2-40B4-BE49-F238E27FC236}">
                <a16:creationId xmlns:a16="http://schemas.microsoft.com/office/drawing/2014/main" id="{5EBD1441-410E-C95E-B261-A0F62895B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5" r="12380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8BBA455-A402-2CB2-DED9-D0F26CD70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PT" sz="2400" b="1" dirty="0">
                <a:latin typeface="Arial Nova"/>
                <a:cs typeface="Calibri"/>
              </a:rPr>
              <a:t>Nas áreas de partida:</a:t>
            </a:r>
            <a:endParaRPr lang="pt-PT" b="1" dirty="0"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t-PT" sz="2400" dirty="0">
                <a:latin typeface="Arial Nova"/>
                <a:cs typeface="Calibri"/>
              </a:rPr>
              <a:t>A redução da população;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pt-PT" sz="2400" dirty="0">
                <a:latin typeface="Arial Nova"/>
                <a:cs typeface="Calibri"/>
              </a:rPr>
              <a:t>O aumento da taxa de mortalidade;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pt-PT" sz="2400" dirty="0">
                <a:latin typeface="Arial Nova"/>
                <a:cs typeface="Calibri"/>
              </a:rPr>
              <a:t>O envelhecimento da população.</a:t>
            </a:r>
            <a:endParaRPr lang="pt-PT" dirty="0">
              <a:cs typeface="Calibri" panose="020F0502020204030204"/>
            </a:endParaRPr>
          </a:p>
          <a:p>
            <a:pPr marL="0" indent="0">
              <a:buNone/>
            </a:pPr>
            <a:endParaRPr lang="pt-PT" sz="2400" dirty="0">
              <a:latin typeface="Arial Nova"/>
              <a:cs typeface="Calibri"/>
            </a:endParaRPr>
          </a:p>
          <a:p>
            <a:pPr marL="0" indent="0">
              <a:buNone/>
            </a:pPr>
            <a:r>
              <a:rPr lang="pt-PT" sz="2400" b="1" dirty="0">
                <a:latin typeface="Arial Nova"/>
                <a:cs typeface="Calibri"/>
              </a:rPr>
              <a:t>Nas áreas de chegada: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pt-PT" sz="2400" dirty="0">
                <a:latin typeface="Arial Nova"/>
                <a:cs typeface="Calibri"/>
              </a:rPr>
              <a:t>O aumento da população;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pt-PT" sz="2400" dirty="0">
                <a:latin typeface="Arial Nova"/>
                <a:cs typeface="Calibri"/>
              </a:rPr>
              <a:t>O rejuvenescimento da população;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pt-PT" sz="2400" dirty="0">
                <a:latin typeface="Arial Nova"/>
                <a:cs typeface="Calibri"/>
              </a:rPr>
              <a:t>O aumento da taxa de natalidade.</a:t>
            </a:r>
          </a:p>
          <a:p>
            <a:pPr marL="0" indent="0">
              <a:buNone/>
            </a:pPr>
            <a:endParaRPr lang="pt-PT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33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380339-F70F-1FD2-9ED1-3E96BF40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61" y="-164027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PT" sz="5400" dirty="0">
                <a:latin typeface="Georgia Pro"/>
                <a:cs typeface="Calibri Light"/>
              </a:rPr>
              <a:t>Fluxos Migratórios</a:t>
            </a:r>
            <a:endParaRPr lang="pt-PT" sz="5400">
              <a:latin typeface="Georgia Pro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624682-FBC0-FD57-19A2-F655A14F2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69" y="1985053"/>
            <a:ext cx="7130494" cy="43923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PT" sz="2400" dirty="0">
                <a:ea typeface="+mn-lt"/>
                <a:cs typeface="+mn-lt"/>
              </a:rPr>
              <a:t>Aos movimentos de pessoas dentro de um território ou para fora chamam-se </a:t>
            </a:r>
            <a:r>
              <a:rPr lang="pt-PT" sz="2400" b="1" dirty="0">
                <a:ea typeface="+mn-lt"/>
                <a:cs typeface="+mn-lt"/>
              </a:rPr>
              <a:t>Fluxos Migratórios, </a:t>
            </a:r>
            <a:r>
              <a:rPr lang="pt-PT" sz="2400" dirty="0">
                <a:ea typeface="+mn-lt"/>
                <a:cs typeface="+mn-lt"/>
              </a:rPr>
              <a:t>podem ser:</a:t>
            </a:r>
            <a:endParaRPr lang="pt-PT" sz="2400" dirty="0">
              <a:cs typeface="Calibri" panose="020F0502020204030204"/>
            </a:endParaRPr>
          </a:p>
          <a:p>
            <a:r>
              <a:rPr lang="pt-PT" sz="2400" b="1" dirty="0">
                <a:ea typeface="+mn-lt"/>
                <a:cs typeface="+mn-lt"/>
              </a:rPr>
              <a:t>Migração interna:</a:t>
            </a:r>
            <a:br>
              <a:rPr lang="pt-PT" sz="2400" b="1" dirty="0">
                <a:ea typeface="+mn-lt"/>
                <a:cs typeface="+mn-lt"/>
              </a:rPr>
            </a:br>
            <a:r>
              <a:rPr lang="pt-PT" sz="2400" dirty="0">
                <a:ea typeface="+mn-lt"/>
                <a:cs typeface="+mn-lt"/>
              </a:rPr>
              <a:t>Dentro das fronteiras de um país, pode acontecer de áreas rurais para áreas urbanas, entre diferentes regiões no mesmo país ou entre áreas urbanas dentro de uma mesma região.</a:t>
            </a:r>
          </a:p>
          <a:p>
            <a:r>
              <a:rPr lang="pt-PT" sz="2400" b="1" dirty="0">
                <a:ea typeface="+mn-lt"/>
                <a:cs typeface="+mn-lt"/>
              </a:rPr>
              <a:t>Migração externa ou internacional:</a:t>
            </a:r>
            <a:br>
              <a:rPr lang="pt-PT" sz="2400" b="1" dirty="0">
                <a:ea typeface="+mn-lt"/>
                <a:cs typeface="+mn-lt"/>
              </a:rPr>
            </a:br>
            <a:r>
              <a:rPr lang="pt-PT" sz="2400" dirty="0">
                <a:ea typeface="+mn-lt"/>
                <a:cs typeface="+mn-lt"/>
              </a:rPr>
              <a:t>De um país para outro. Os motivos podem ser económicos, como a procura de melhores empregos e condições de vida, ou políticos, sociais e ambientais.</a:t>
            </a:r>
            <a:endParaRPr lang="pt-PT" sz="2400">
              <a:cs typeface="Calibri"/>
            </a:endParaRPr>
          </a:p>
          <a:p>
            <a:endParaRPr lang="pt-PT" sz="2000">
              <a:cs typeface="Calibri"/>
            </a:endParaRPr>
          </a:p>
        </p:txBody>
      </p:sp>
      <p:pic>
        <p:nvPicPr>
          <p:cNvPr id="4" name="Imagem 3" descr="De al-Andalus a Sefarad: DESEMBARCO DE LOS MAYUS EN SEVILLA AÑO 844">
            <a:extLst>
              <a:ext uri="{FF2B5EF4-FFF2-40B4-BE49-F238E27FC236}">
                <a16:creationId xmlns:a16="http://schemas.microsoft.com/office/drawing/2014/main" id="{E5E19A98-4067-89CB-233C-2A4DB7E67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2" r="2234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5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4202E2-C4A4-F395-1E26-514FED4E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73" y="1571156"/>
            <a:ext cx="3255561" cy="321248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Migrações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Europa</a:t>
            </a:r>
            <a:endParaRPr lang="en-US" sz="3600" b="1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24" name="Imagem 23" descr="Uma imagem com design gráfico, mapa, Saturação de cores, Gráficos&#10;&#10;Descrição gerada automaticamente">
            <a:extLst>
              <a:ext uri="{FF2B5EF4-FFF2-40B4-BE49-F238E27FC236}">
                <a16:creationId xmlns:a16="http://schemas.microsoft.com/office/drawing/2014/main" id="{00F39DD0-C6C6-2724-68CE-C2E1E811E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29" y="897034"/>
            <a:ext cx="8740953" cy="52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8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Ecrã Panorâmico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Tema do Office</vt:lpstr>
      <vt:lpstr>Migrações: Europa</vt:lpstr>
      <vt:lpstr>Índice</vt:lpstr>
      <vt:lpstr>Introdução</vt:lpstr>
      <vt:lpstr>O que é a Migração?</vt:lpstr>
      <vt:lpstr>Causas que levam à migração</vt:lpstr>
      <vt:lpstr>Causas que levam à migração</vt:lpstr>
      <vt:lpstr>Algumas consequências da migração</vt:lpstr>
      <vt:lpstr>Fluxos Migratórios</vt:lpstr>
      <vt:lpstr>Migrações na Europa</vt:lpstr>
      <vt:lpstr>Apresentação do PowerPoint</vt:lpstr>
      <vt:lpstr>Apresentação do PowerPoint</vt:lpstr>
      <vt:lpstr>Síntese: Migração na Europa.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816</cp:revision>
  <dcterms:created xsi:type="dcterms:W3CDTF">2023-11-22T14:06:27Z</dcterms:created>
  <dcterms:modified xsi:type="dcterms:W3CDTF">2023-11-23T22:23:19Z</dcterms:modified>
</cp:coreProperties>
</file>