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9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270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291" r:id="rId30"/>
    <p:sldId id="287" r:id="rId31"/>
    <p:sldId id="288" r:id="rId32"/>
    <p:sldId id="289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34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5C5"/>
    <a:srgbClr val="E7A929"/>
    <a:srgbClr val="DF372D"/>
    <a:srgbClr val="84AF5F"/>
    <a:srgbClr val="EEA084"/>
    <a:srgbClr val="00A4B4"/>
    <a:srgbClr val="E46A50"/>
    <a:srgbClr val="E4792D"/>
    <a:srgbClr val="C55A11"/>
    <a:srgbClr val="F3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91"/>
    <p:restoredTop sz="94155"/>
  </p:normalViewPr>
  <p:slideViewPr>
    <p:cSldViewPr snapToGrid="0" snapToObjects="1">
      <p:cViewPr varScale="1">
        <p:scale>
          <a:sx n="63" d="100"/>
          <a:sy n="63" d="100"/>
        </p:scale>
        <p:origin x="9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39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265CF9F9-EE79-8942-8DA9-B9A23BD46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2611F60-8043-1542-8DB7-0045917E4C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CE7B8-DAFF-F149-AFFD-985482C36247}" type="datetimeFigureOut">
              <a:rPr lang="pt-PT" smtClean="0"/>
              <a:t>03/01/2024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D1AD8C-1E69-B14F-A970-B6DE540199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12227B5-83DE-B24A-B59A-DFEECA9F15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EAD2D-BBCD-F849-82B8-740AFA3C03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9331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53E8A-965A-D94C-8ADF-2827C69985B3}" type="datetimeFigureOut">
              <a:rPr lang="pt-PT" smtClean="0"/>
              <a:t>03/01/2024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73060-07AB-CD41-9CA1-4354F36397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206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3208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961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3212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4931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1605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0528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8331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7259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7566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3336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236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8933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8299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1364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5155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362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379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520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029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14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024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35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7919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3060-07AB-CD41-9CA1-4354F363970F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648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8AC0C5-4E12-FC2A-B89D-8B0872EA4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10922" r="20897" b="-133"/>
          <a:stretch/>
        </p:blipFill>
        <p:spPr>
          <a:xfrm>
            <a:off x="-1" y="0"/>
            <a:ext cx="9144001" cy="68682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03/01/2024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54515FAE-916D-2547-93C5-0ACD6BDA229A}"/>
              </a:ext>
            </a:extLst>
          </p:cNvPr>
          <p:cNvSpPr/>
          <p:nvPr userDrawn="1"/>
        </p:nvSpPr>
        <p:spPr>
          <a:xfrm>
            <a:off x="-390405" y="3256351"/>
            <a:ext cx="3902090" cy="10817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95096759-FF9A-BD41-9DEB-3EC3641BDC55}"/>
              </a:ext>
            </a:extLst>
          </p:cNvPr>
          <p:cNvSpPr/>
          <p:nvPr userDrawn="1"/>
        </p:nvSpPr>
        <p:spPr>
          <a:xfrm>
            <a:off x="-401780" y="4047925"/>
            <a:ext cx="6092716" cy="1600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1062C022-4FDC-2D4C-8035-B7399C309933}"/>
              </a:ext>
            </a:extLst>
          </p:cNvPr>
          <p:cNvSpPr/>
          <p:nvPr userDrawn="1"/>
        </p:nvSpPr>
        <p:spPr>
          <a:xfrm>
            <a:off x="-401779" y="3702578"/>
            <a:ext cx="6092716" cy="1435320"/>
          </a:xfrm>
          <a:prstGeom prst="roundRect">
            <a:avLst/>
          </a:prstGeom>
          <a:solidFill>
            <a:srgbClr val="84A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E7A929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5C963BE-7EEA-3A4C-9007-EEF90DD953F8}"/>
              </a:ext>
            </a:extLst>
          </p:cNvPr>
          <p:cNvSpPr txBox="1"/>
          <p:nvPr userDrawn="1"/>
        </p:nvSpPr>
        <p:spPr>
          <a:xfrm>
            <a:off x="345565" y="3775851"/>
            <a:ext cx="15254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dirty="0">
                <a:solidFill>
                  <a:schemeClr val="bg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SUBTEMA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99A71F1-606B-FF48-A870-05E28F8B0AEE}"/>
              </a:ext>
            </a:extLst>
          </p:cNvPr>
          <p:cNvSpPr txBox="1"/>
          <p:nvPr userDrawn="1"/>
        </p:nvSpPr>
        <p:spPr>
          <a:xfrm>
            <a:off x="263748" y="3934343"/>
            <a:ext cx="15933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800" dirty="0">
                <a:solidFill>
                  <a:schemeClr val="bg1"/>
                </a:solidFill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S</a:t>
            </a:r>
            <a:r>
              <a:rPr lang="pt-PT" sz="9800" b="1" dirty="0">
                <a:solidFill>
                  <a:schemeClr val="bg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3CEE5E8-A287-9247-BB2E-D47EA97CEC52}"/>
              </a:ext>
            </a:extLst>
          </p:cNvPr>
          <p:cNvSpPr txBox="1"/>
          <p:nvPr userDrawn="1"/>
        </p:nvSpPr>
        <p:spPr>
          <a:xfrm>
            <a:off x="459735" y="5187996"/>
            <a:ext cx="5098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3.1</a:t>
            </a:r>
            <a:r>
              <a:rPr lang="pt-PT" sz="2000" b="1" dirty="0">
                <a:solidFill>
                  <a:srgbClr val="AFC439"/>
                </a:solidFill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 </a:t>
            </a:r>
            <a:r>
              <a:rPr lang="pt-PT" sz="2000" b="1" dirty="0">
                <a:ln>
                  <a:noFill/>
                </a:ln>
                <a:solidFill>
                  <a:srgbClr val="84AF5F"/>
                </a:solidFill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SUPORTE BÁSICO DE VIDA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5656AD7-D1E7-A949-9441-F8FF6E8D08B6}"/>
              </a:ext>
            </a:extLst>
          </p:cNvPr>
          <p:cNvSpPr txBox="1"/>
          <p:nvPr userDrawn="1"/>
        </p:nvSpPr>
        <p:spPr>
          <a:xfrm>
            <a:off x="1968181" y="4101546"/>
            <a:ext cx="3722756" cy="107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ORGANISMO HUMANO EM RISCO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7D2C33E-8106-2C45-BAB0-8041AB9EFB53}"/>
              </a:ext>
            </a:extLst>
          </p:cNvPr>
          <p:cNvSpPr txBox="1"/>
          <p:nvPr userDrawn="1"/>
        </p:nvSpPr>
        <p:spPr>
          <a:xfrm>
            <a:off x="345565" y="3274897"/>
            <a:ext cx="3238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ea typeface="Arial Black" charset="0"/>
                <a:cs typeface="Arial Narrow" panose="020B0604020202020204" pitchFamily="34" charset="0"/>
              </a:rPr>
              <a:t>MISSÃO: CORPO HUMANO 9</a:t>
            </a:r>
            <a:endParaRPr lang="pt-PT" sz="2400" b="1" dirty="0">
              <a:solidFill>
                <a:srgbClr val="BCD23A"/>
              </a:solidFill>
              <a:ea typeface="Arial Black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1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03/01/2024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16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03/01/2024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365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03/01/2024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D67CBA19-BC47-E343-B033-3313774A27B3}"/>
              </a:ext>
            </a:extLst>
          </p:cNvPr>
          <p:cNvSpPr/>
          <p:nvPr userDrawn="1"/>
        </p:nvSpPr>
        <p:spPr>
          <a:xfrm>
            <a:off x="545284" y="-122686"/>
            <a:ext cx="302004" cy="563836"/>
          </a:xfrm>
          <a:prstGeom prst="roundRect">
            <a:avLst/>
          </a:prstGeom>
          <a:solidFill>
            <a:srgbClr val="84A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D534EC-4994-B743-A600-F0F52F402B94}"/>
              </a:ext>
            </a:extLst>
          </p:cNvPr>
          <p:cNvSpPr txBox="1"/>
          <p:nvPr userDrawn="1"/>
        </p:nvSpPr>
        <p:spPr>
          <a:xfrm>
            <a:off x="476250" y="79357"/>
            <a:ext cx="654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b="1" dirty="0">
                <a:solidFill>
                  <a:schemeClr val="bg1"/>
                </a:solidFill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3.1</a:t>
            </a:r>
            <a:r>
              <a:rPr lang="pt-PT" sz="2000" b="1" dirty="0">
                <a:solidFill>
                  <a:srgbClr val="AFC439"/>
                </a:solidFill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 </a:t>
            </a:r>
            <a:r>
              <a:rPr lang="pt-PT" sz="1100" dirty="0">
                <a:solidFill>
                  <a:schemeClr val="tx1"/>
                </a:solidFill>
                <a:latin typeface="Arial Narrow" panose="020B0604020202020204" pitchFamily="34" charset="0"/>
                <a:ea typeface="Arial Black" charset="0"/>
                <a:cs typeface="Arial Narrow" panose="020B0604020202020204" pitchFamily="34" charset="0"/>
              </a:rPr>
              <a:t>SUPORTE BÁSICO DE VIDA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AE6FEB-48E8-1F4E-8819-7AF36E506FCD}"/>
              </a:ext>
            </a:extLst>
          </p:cNvPr>
          <p:cNvSpPr txBox="1"/>
          <p:nvPr userDrawn="1"/>
        </p:nvSpPr>
        <p:spPr>
          <a:xfrm>
            <a:off x="6564702" y="155599"/>
            <a:ext cx="2357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ea typeface="Arial Black" charset="0"/>
                <a:cs typeface="Arial Narrow" panose="020B0604020202020204" pitchFamily="34" charset="0"/>
              </a:rPr>
              <a:t>MISSÃO: CORPO HUMANO 9</a:t>
            </a:r>
            <a:endParaRPr lang="pt-PT" sz="1600" b="1" dirty="0">
              <a:solidFill>
                <a:schemeClr val="bg1">
                  <a:lumMod val="50000"/>
                </a:schemeClr>
              </a:solidFill>
              <a:ea typeface="Arial Black" charset="0"/>
              <a:cs typeface="Arial Narrow" panose="020B0604020202020204" pitchFamily="34" charset="0"/>
            </a:endParaRPr>
          </a:p>
        </p:txBody>
      </p:sp>
      <p:sp>
        <p:nvSpPr>
          <p:cNvPr id="15" name="Marcador de Posição do Texto 14">
            <a:extLst>
              <a:ext uri="{FF2B5EF4-FFF2-40B4-BE49-F238E27FC236}">
                <a16:creationId xmlns:a16="http://schemas.microsoft.com/office/drawing/2014/main" id="{1CB71D3C-0E70-4846-960F-89FCD61D73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362" y="522119"/>
            <a:ext cx="8497981" cy="566737"/>
          </a:xfrm>
        </p:spPr>
        <p:txBody>
          <a:bodyPr anchor="ctr">
            <a:noAutofit/>
          </a:bodyPr>
          <a:lstStyle>
            <a:lvl1pPr>
              <a:buNone/>
              <a:defRPr sz="2400" b="1">
                <a:solidFill>
                  <a:srgbClr val="84A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310781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03/01/2024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557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03/01/2024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726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03/01/2024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809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03/01/2024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261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03/01/2024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75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03/01/2024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589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FBEE-7B49-6842-881E-6E87E608A28B}" type="datetimeFigureOut">
              <a:rPr lang="pt-PT" smtClean="0"/>
              <a:t>03/01/2024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47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DFBEE-7B49-6842-881E-6E87E608A28B}" type="datetimeFigureOut">
              <a:rPr lang="pt-PT" smtClean="0"/>
              <a:t>03/01/2024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6EBC-3A04-1945-91B4-97EBFF39777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038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CxkSiuMah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JmWENGn5f7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rvQJZVfaeW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scolavirtual.pt/lms/playerguest/player/23115206/resourc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H4ShviFd90E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1VxMpXKZ-QE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6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5358330" cy="566737"/>
          </a:xfrm>
        </p:spPr>
        <p:txBody>
          <a:bodyPr/>
          <a:lstStyle/>
          <a:p>
            <a:r>
              <a:rPr lang="pt-PT" dirty="0"/>
              <a:t>Suporte Básico de Vida Pediátrico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3296AA03-EE6A-91B1-C409-9C44210DCE7C}"/>
              </a:ext>
            </a:extLst>
          </p:cNvPr>
          <p:cNvSpPr/>
          <p:nvPr/>
        </p:nvSpPr>
        <p:spPr>
          <a:xfrm>
            <a:off x="485537" y="1356713"/>
            <a:ext cx="3810000" cy="360040"/>
          </a:xfrm>
          <a:prstGeom prst="rect">
            <a:avLst/>
          </a:prstGeom>
          <a:solidFill>
            <a:srgbClr val="E7A9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669AFD2-5DD2-E5ED-7E72-0661E58DEA02}"/>
              </a:ext>
            </a:extLst>
          </p:cNvPr>
          <p:cNvSpPr/>
          <p:nvPr/>
        </p:nvSpPr>
        <p:spPr>
          <a:xfrm>
            <a:off x="485537" y="1747335"/>
            <a:ext cx="3810000" cy="646331"/>
          </a:xfrm>
          <a:prstGeom prst="rect">
            <a:avLst/>
          </a:prstGeom>
          <a:ln w="31750">
            <a:solidFill>
              <a:srgbClr val="E7A929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Assegurar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que a vítima e os presentes estão em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2">
            <a:extLst>
              <a:ext uri="{FF2B5EF4-FFF2-40B4-BE49-F238E27FC236}">
                <a16:creationId xmlns:a16="http://schemas.microsoft.com/office/drawing/2014/main" id="{9C1AD73D-5C94-6BDC-9134-3664DFDA4EA6}"/>
              </a:ext>
            </a:extLst>
          </p:cNvPr>
          <p:cNvSpPr/>
          <p:nvPr/>
        </p:nvSpPr>
        <p:spPr>
          <a:xfrm>
            <a:off x="485537" y="2932459"/>
            <a:ext cx="3810000" cy="360040"/>
          </a:xfrm>
          <a:prstGeom prst="rect">
            <a:avLst/>
          </a:prstGeom>
          <a:solidFill>
            <a:srgbClr val="E7A9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5C72503-9F5C-ED24-8A23-762BCA43C345}"/>
              </a:ext>
            </a:extLst>
          </p:cNvPr>
          <p:cNvSpPr/>
          <p:nvPr/>
        </p:nvSpPr>
        <p:spPr>
          <a:xfrm>
            <a:off x="485537" y="3292499"/>
            <a:ext cx="3810000" cy="646331"/>
          </a:xfrm>
          <a:prstGeom prst="rect">
            <a:avLst/>
          </a:prstGeom>
          <a:ln w="31750">
            <a:solidFill>
              <a:srgbClr val="E7A929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Avaliar o estado de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consciência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vítima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6ACC57D6-DF6C-EEC1-A48B-119F06A6379F}"/>
              </a:ext>
            </a:extLst>
          </p:cNvPr>
          <p:cNvSpPr/>
          <p:nvPr/>
        </p:nvSpPr>
        <p:spPr>
          <a:xfrm>
            <a:off x="485537" y="4391313"/>
            <a:ext cx="3810000" cy="360040"/>
          </a:xfrm>
          <a:prstGeom prst="rect">
            <a:avLst/>
          </a:prstGeom>
          <a:solidFill>
            <a:srgbClr val="E7A9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14ABF6A-83DC-9F2D-2D4D-ABD3DA56BBE6}"/>
              </a:ext>
            </a:extLst>
          </p:cNvPr>
          <p:cNvSpPr/>
          <p:nvPr/>
        </p:nvSpPr>
        <p:spPr>
          <a:xfrm>
            <a:off x="485537" y="4751353"/>
            <a:ext cx="3810000" cy="369332"/>
          </a:xfrm>
          <a:prstGeom prst="rect">
            <a:avLst/>
          </a:prstGeom>
          <a:ln w="31750">
            <a:solidFill>
              <a:srgbClr val="E7A929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Permeabilizar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via aérea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32">
            <a:extLst>
              <a:ext uri="{FF2B5EF4-FFF2-40B4-BE49-F238E27FC236}">
                <a16:creationId xmlns:a16="http://schemas.microsoft.com/office/drawing/2014/main" id="{8FC33371-15DB-6C18-BB27-C3B4436DA51E}"/>
              </a:ext>
            </a:extLst>
          </p:cNvPr>
          <p:cNvSpPr/>
          <p:nvPr/>
        </p:nvSpPr>
        <p:spPr>
          <a:xfrm>
            <a:off x="485537" y="5659320"/>
            <a:ext cx="3810000" cy="360040"/>
          </a:xfrm>
          <a:prstGeom prst="rect">
            <a:avLst/>
          </a:prstGeom>
          <a:solidFill>
            <a:srgbClr val="E7A9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158237D-D888-D679-83BC-5D7075710899}"/>
              </a:ext>
            </a:extLst>
          </p:cNvPr>
          <p:cNvSpPr/>
          <p:nvPr/>
        </p:nvSpPr>
        <p:spPr>
          <a:xfrm>
            <a:off x="485537" y="6019360"/>
            <a:ext cx="3810000" cy="369332"/>
          </a:xfrm>
          <a:prstGeom prst="rect">
            <a:avLst/>
          </a:prstGeom>
          <a:ln w="31750">
            <a:solidFill>
              <a:srgbClr val="E7A929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ouvir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sentir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2">
            <a:extLst>
              <a:ext uri="{FF2B5EF4-FFF2-40B4-BE49-F238E27FC236}">
                <a16:creationId xmlns:a16="http://schemas.microsoft.com/office/drawing/2014/main" id="{22E211F1-7C51-3950-C4A7-10F76D5DE00D}"/>
              </a:ext>
            </a:extLst>
          </p:cNvPr>
          <p:cNvSpPr/>
          <p:nvPr/>
        </p:nvSpPr>
        <p:spPr>
          <a:xfrm>
            <a:off x="4907080" y="1372090"/>
            <a:ext cx="3810000" cy="360040"/>
          </a:xfrm>
          <a:prstGeom prst="rect">
            <a:avLst/>
          </a:prstGeom>
          <a:solidFill>
            <a:srgbClr val="E7A9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7126160-279E-63A7-9725-0E12DFFA1268}"/>
              </a:ext>
            </a:extLst>
          </p:cNvPr>
          <p:cNvSpPr/>
          <p:nvPr/>
        </p:nvSpPr>
        <p:spPr>
          <a:xfrm>
            <a:off x="4907080" y="1732130"/>
            <a:ext cx="3810000" cy="1200329"/>
          </a:xfrm>
          <a:prstGeom prst="rect">
            <a:avLst/>
          </a:prstGeom>
          <a:ln w="31750">
            <a:solidFill>
              <a:srgbClr val="E7A929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5 insuflações iniciais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se a criança não respirar normalmente, manter a permeabilização da via aérea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E8CD2C24-5CD5-D413-92EF-4D95AD0422F8}"/>
              </a:ext>
            </a:extLst>
          </p:cNvPr>
          <p:cNvSpPr/>
          <p:nvPr/>
        </p:nvSpPr>
        <p:spPr>
          <a:xfrm>
            <a:off x="4907080" y="3450239"/>
            <a:ext cx="3810000" cy="360040"/>
          </a:xfrm>
          <a:prstGeom prst="rect">
            <a:avLst/>
          </a:prstGeom>
          <a:solidFill>
            <a:srgbClr val="E7A9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6F40837-7F29-04FC-9639-6EAE657D4EB5}"/>
              </a:ext>
            </a:extLst>
          </p:cNvPr>
          <p:cNvSpPr/>
          <p:nvPr/>
        </p:nvSpPr>
        <p:spPr>
          <a:xfrm>
            <a:off x="4907080" y="3810279"/>
            <a:ext cx="3810000" cy="1200329"/>
          </a:xfrm>
          <a:prstGeom prst="rect">
            <a:avLst/>
          </a:prstGeom>
          <a:ln w="31750">
            <a:solidFill>
              <a:srgbClr val="E7A929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Ligar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122,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se a vítima não responde e não respira normalmente. Sempre que possível, usar a função alta voz.</a:t>
            </a:r>
          </a:p>
        </p:txBody>
      </p:sp>
    </p:spTree>
    <p:extLst>
      <p:ext uri="{BB962C8B-B14F-4D97-AF65-F5344CB8AC3E}">
        <p14:creationId xmlns:p14="http://schemas.microsoft.com/office/powerpoint/2010/main" val="392453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5358330" cy="566737"/>
          </a:xfrm>
        </p:spPr>
        <p:txBody>
          <a:bodyPr/>
          <a:lstStyle/>
          <a:p>
            <a:r>
              <a:rPr lang="pt-PT" dirty="0"/>
              <a:t>Suporte Básico de Vida Pediátrico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3296AA03-EE6A-91B1-C409-9C44210DCE7C}"/>
              </a:ext>
            </a:extLst>
          </p:cNvPr>
          <p:cNvSpPr/>
          <p:nvPr/>
        </p:nvSpPr>
        <p:spPr>
          <a:xfrm>
            <a:off x="448424" y="1169145"/>
            <a:ext cx="4791791" cy="360040"/>
          </a:xfrm>
          <a:prstGeom prst="rect">
            <a:avLst/>
          </a:prstGeom>
          <a:solidFill>
            <a:srgbClr val="E7A9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7126160-279E-63A7-9725-0E12DFFA1268}"/>
              </a:ext>
            </a:extLst>
          </p:cNvPr>
          <p:cNvSpPr/>
          <p:nvPr/>
        </p:nvSpPr>
        <p:spPr>
          <a:xfrm>
            <a:off x="448425" y="1529184"/>
            <a:ext cx="4791790" cy="4862870"/>
          </a:xfrm>
          <a:prstGeom prst="rect">
            <a:avLst/>
          </a:prstGeom>
          <a:ln w="31750">
            <a:solidFill>
              <a:srgbClr val="E7A929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Iniciar compressões torácicas </a:t>
            </a:r>
          </a:p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Deve seguir-se os seguintes procedimentos: </a:t>
            </a:r>
          </a:p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• certifica-te que a vítima está deitada de costas, sobre uma superfície plana e firme; </a:t>
            </a:r>
          </a:p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• afasta-te ou remove as roupas que cobrem o tórax da vítima;</a:t>
            </a:r>
          </a:p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• comprime 1/3 da altura do tórax: </a:t>
            </a:r>
          </a:p>
          <a:p>
            <a:pPr lvl="1"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– em lactentes de acordo com o seu tamanho, comprimir o tórax usando dois dedos indicadores.</a:t>
            </a:r>
          </a:p>
          <a:p>
            <a:pPr lvl="1"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– em crianças, comprimir o tórax com apenas uma das mãos.</a:t>
            </a:r>
          </a:p>
          <a:p>
            <a:pPr lvl="1"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– em crianças com o tórax semelhante ao do adulto, proceder de modo semelhante ao de um adulto.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m pessoa&#10;&#10;Descrição gerada automaticamente">
            <a:extLst>
              <a:ext uri="{FF2B5EF4-FFF2-40B4-BE49-F238E27FC236}">
                <a16:creationId xmlns:a16="http://schemas.microsoft.com/office/drawing/2014/main" id="{97FC19F4-771C-EBC1-23A1-99EFFA6EA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451" y="1172307"/>
            <a:ext cx="3462040" cy="2577296"/>
          </a:xfrm>
          <a:prstGeom prst="rect">
            <a:avLst/>
          </a:prstGeom>
        </p:spPr>
      </p:pic>
      <p:pic>
        <p:nvPicPr>
          <p:cNvPr id="16" name="Imagem 15" descr="Uma imagem com pessoa, interior, boneco&#10;&#10;Descrição gerada automaticamente">
            <a:extLst>
              <a:ext uri="{FF2B5EF4-FFF2-40B4-BE49-F238E27FC236}">
                <a16:creationId xmlns:a16="http://schemas.microsoft.com/office/drawing/2014/main" id="{CC6F286D-C924-4665-97A5-7B8F0900E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451" y="3833054"/>
            <a:ext cx="3462040" cy="258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5358330" cy="566737"/>
          </a:xfrm>
        </p:spPr>
        <p:txBody>
          <a:bodyPr/>
          <a:lstStyle/>
          <a:p>
            <a:r>
              <a:rPr lang="pt-PT" dirty="0"/>
              <a:t>Suporte Básico de Vida Pediátrico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3296AA03-EE6A-91B1-C409-9C44210DCE7C}"/>
              </a:ext>
            </a:extLst>
          </p:cNvPr>
          <p:cNvSpPr/>
          <p:nvPr/>
        </p:nvSpPr>
        <p:spPr>
          <a:xfrm>
            <a:off x="2176104" y="1147471"/>
            <a:ext cx="4791791" cy="360040"/>
          </a:xfrm>
          <a:prstGeom prst="rect">
            <a:avLst/>
          </a:prstGeom>
          <a:solidFill>
            <a:srgbClr val="E7A9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7126160-279E-63A7-9725-0E12DFFA1268}"/>
              </a:ext>
            </a:extLst>
          </p:cNvPr>
          <p:cNvSpPr/>
          <p:nvPr/>
        </p:nvSpPr>
        <p:spPr>
          <a:xfrm>
            <a:off x="2176105" y="1507510"/>
            <a:ext cx="4791790" cy="1831271"/>
          </a:xfrm>
          <a:prstGeom prst="rect">
            <a:avLst/>
          </a:prstGeom>
          <a:ln w="31750">
            <a:solidFill>
              <a:srgbClr val="E7A929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Manter suporte básico de vida (SBV)</a:t>
            </a:r>
          </a:p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Manter 15 compressões torácicas, com a extensão da cabeça e elevação do queixo. Efetuar duas insuflações eficazes. Manter compressões e insuflações numa relação de 15:2.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FC19F4-771C-EBC1-23A1-99EFFA6EA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69"/>
          <a:stretch/>
        </p:blipFill>
        <p:spPr>
          <a:xfrm>
            <a:off x="2176104" y="3385672"/>
            <a:ext cx="4791791" cy="33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Obstrução grave e ligeira da via aérea | criança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40311CE9-E265-E64D-0775-36680CEE54CE}"/>
              </a:ext>
            </a:extLst>
          </p:cNvPr>
          <p:cNvSpPr/>
          <p:nvPr/>
        </p:nvSpPr>
        <p:spPr>
          <a:xfrm>
            <a:off x="2484394" y="1329954"/>
            <a:ext cx="2952328" cy="607968"/>
          </a:xfrm>
          <a:prstGeom prst="rect">
            <a:avLst/>
          </a:prstGeom>
          <a:solidFill>
            <a:srgbClr val="81C5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 Obstrução da Via Aérea</a:t>
            </a:r>
            <a:endParaRPr lang="pt-PT" b="1" dirty="0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AC402A8A-E9FC-6FE9-0CD5-6C8D456977E7}"/>
              </a:ext>
            </a:extLst>
          </p:cNvPr>
          <p:cNvSpPr/>
          <p:nvPr/>
        </p:nvSpPr>
        <p:spPr>
          <a:xfrm>
            <a:off x="768713" y="2465163"/>
            <a:ext cx="1800200" cy="416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Ova ligeira</a:t>
            </a:r>
          </a:p>
        </p:txBody>
      </p:sp>
      <p:cxnSp>
        <p:nvCxnSpPr>
          <p:cNvPr id="15" name="Elbow Connector 23">
            <a:extLst>
              <a:ext uri="{FF2B5EF4-FFF2-40B4-BE49-F238E27FC236}">
                <a16:creationId xmlns:a16="http://schemas.microsoft.com/office/drawing/2014/main" id="{F3E027B3-5487-77B4-E1CC-D8058B1AB49F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2551066" y="1055670"/>
            <a:ext cx="527241" cy="2291745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4">
            <a:extLst>
              <a:ext uri="{FF2B5EF4-FFF2-40B4-BE49-F238E27FC236}">
                <a16:creationId xmlns:a16="http://schemas.microsoft.com/office/drawing/2014/main" id="{3DFF9F4E-FD96-BB70-BD3C-02E51F5E62C1}"/>
              </a:ext>
            </a:extLst>
          </p:cNvPr>
          <p:cNvCxnSpPr>
            <a:cxnSpLocks/>
            <a:stCxn id="9" idx="2"/>
            <a:endCxn id="23" idx="0"/>
          </p:cNvCxnSpPr>
          <p:nvPr/>
        </p:nvCxnSpPr>
        <p:spPr>
          <a:xfrm rot="16200000" flipH="1">
            <a:off x="4979619" y="918861"/>
            <a:ext cx="527241" cy="256536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CBAD49FA-041B-D36E-03EE-B7314590E6BA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1668813" y="2881831"/>
            <a:ext cx="0" cy="2519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7">
            <a:extLst>
              <a:ext uri="{FF2B5EF4-FFF2-40B4-BE49-F238E27FC236}">
                <a16:creationId xmlns:a16="http://schemas.microsoft.com/office/drawing/2014/main" id="{DE5DCE45-33E3-3962-2244-E0093EBEC12E}"/>
              </a:ext>
            </a:extLst>
          </p:cNvPr>
          <p:cNvSpPr/>
          <p:nvPr/>
        </p:nvSpPr>
        <p:spPr>
          <a:xfrm>
            <a:off x="768713" y="3133786"/>
            <a:ext cx="1800200" cy="416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Tosse eficaz</a:t>
            </a:r>
          </a:p>
        </p:txBody>
      </p: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C7415E66-FA08-61C0-6E61-E019F5145806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1668813" y="3550454"/>
            <a:ext cx="0" cy="11696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17">
            <a:extLst>
              <a:ext uri="{FF2B5EF4-FFF2-40B4-BE49-F238E27FC236}">
                <a16:creationId xmlns:a16="http://schemas.microsoft.com/office/drawing/2014/main" id="{DD941D61-43A2-C55D-1B79-EDBC599B7508}"/>
              </a:ext>
            </a:extLst>
          </p:cNvPr>
          <p:cNvSpPr/>
          <p:nvPr/>
        </p:nvSpPr>
        <p:spPr>
          <a:xfrm>
            <a:off x="657532" y="4720119"/>
            <a:ext cx="2022562" cy="68640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Encorajar a TOSSE Vigiar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9704C7AB-2526-76AB-1DC1-E50835ECE7A3}"/>
              </a:ext>
            </a:extLst>
          </p:cNvPr>
          <p:cNvSpPr/>
          <p:nvPr/>
        </p:nvSpPr>
        <p:spPr>
          <a:xfrm>
            <a:off x="5625820" y="2465163"/>
            <a:ext cx="1800200" cy="416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Ova grave</a:t>
            </a:r>
          </a:p>
        </p:txBody>
      </p:sp>
      <p:cxnSp>
        <p:nvCxnSpPr>
          <p:cNvPr id="26" name="Conexão Reta 25">
            <a:extLst>
              <a:ext uri="{FF2B5EF4-FFF2-40B4-BE49-F238E27FC236}">
                <a16:creationId xmlns:a16="http://schemas.microsoft.com/office/drawing/2014/main" id="{C9086F71-D72F-473D-0CB0-D5011020E503}"/>
              </a:ext>
            </a:extLst>
          </p:cNvPr>
          <p:cNvCxnSpPr>
            <a:cxnSpLocks/>
            <a:stCxn id="23" idx="2"/>
            <a:endCxn id="28" idx="0"/>
          </p:cNvCxnSpPr>
          <p:nvPr/>
        </p:nvCxnSpPr>
        <p:spPr>
          <a:xfrm>
            <a:off x="6525920" y="2881831"/>
            <a:ext cx="0" cy="2240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17">
            <a:extLst>
              <a:ext uri="{FF2B5EF4-FFF2-40B4-BE49-F238E27FC236}">
                <a16:creationId xmlns:a16="http://schemas.microsoft.com/office/drawing/2014/main" id="{DCCC85CA-9B9E-0FEF-5E1E-53921756C57E}"/>
              </a:ext>
            </a:extLst>
          </p:cNvPr>
          <p:cNvSpPr/>
          <p:nvPr/>
        </p:nvSpPr>
        <p:spPr>
          <a:xfrm>
            <a:off x="5625820" y="3105894"/>
            <a:ext cx="1800200" cy="416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Tosse ineficaz</a:t>
            </a:r>
          </a:p>
        </p:txBody>
      </p:sp>
      <p:cxnSp>
        <p:nvCxnSpPr>
          <p:cNvPr id="29" name="Elbow Connector 23">
            <a:extLst>
              <a:ext uri="{FF2B5EF4-FFF2-40B4-BE49-F238E27FC236}">
                <a16:creationId xmlns:a16="http://schemas.microsoft.com/office/drawing/2014/main" id="{4472063D-B270-CD9B-E87F-A0B3628F9100}"/>
              </a:ext>
            </a:extLst>
          </p:cNvPr>
          <p:cNvCxnSpPr>
            <a:cxnSpLocks/>
            <a:stCxn id="28" idx="2"/>
            <a:endCxn id="52" idx="0"/>
          </p:cNvCxnSpPr>
          <p:nvPr/>
        </p:nvCxnSpPr>
        <p:spPr>
          <a:xfrm rot="5400000">
            <a:off x="5598389" y="3154159"/>
            <a:ext cx="559128" cy="129593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24">
            <a:extLst>
              <a:ext uri="{FF2B5EF4-FFF2-40B4-BE49-F238E27FC236}">
                <a16:creationId xmlns:a16="http://schemas.microsoft.com/office/drawing/2014/main" id="{A5F3A653-A3BF-0145-8ECD-BCA22B4B2876}"/>
              </a:ext>
            </a:extLst>
          </p:cNvPr>
          <p:cNvCxnSpPr>
            <a:cxnSpLocks/>
            <a:stCxn id="28" idx="2"/>
            <a:endCxn id="55" idx="0"/>
          </p:cNvCxnSpPr>
          <p:nvPr/>
        </p:nvCxnSpPr>
        <p:spPr>
          <a:xfrm rot="16200000" flipH="1">
            <a:off x="6892879" y="3155603"/>
            <a:ext cx="561637" cy="129555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17">
            <a:extLst>
              <a:ext uri="{FF2B5EF4-FFF2-40B4-BE49-F238E27FC236}">
                <a16:creationId xmlns:a16="http://schemas.microsoft.com/office/drawing/2014/main" id="{20FAF7D2-FD0B-A1E3-1015-1BABAFF82899}"/>
              </a:ext>
            </a:extLst>
          </p:cNvPr>
          <p:cNvSpPr/>
          <p:nvPr/>
        </p:nvSpPr>
        <p:spPr>
          <a:xfrm>
            <a:off x="4329886" y="4081690"/>
            <a:ext cx="1800200" cy="416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Consciente</a:t>
            </a: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57B9ED35-C14C-E34E-FE52-2D9F64AA0399}"/>
              </a:ext>
            </a:extLst>
          </p:cNvPr>
          <p:cNvSpPr/>
          <p:nvPr/>
        </p:nvSpPr>
        <p:spPr>
          <a:xfrm>
            <a:off x="6921374" y="4084199"/>
            <a:ext cx="1800200" cy="416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Inconsciente</a:t>
            </a:r>
          </a:p>
        </p:txBody>
      </p: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E31855B6-C105-0694-3C81-07901974ED8E}"/>
              </a:ext>
            </a:extLst>
          </p:cNvPr>
          <p:cNvCxnSpPr>
            <a:cxnSpLocks/>
            <a:stCxn id="52" idx="2"/>
            <a:endCxn id="66" idx="0"/>
          </p:cNvCxnSpPr>
          <p:nvPr/>
        </p:nvCxnSpPr>
        <p:spPr>
          <a:xfrm>
            <a:off x="5229986" y="4498358"/>
            <a:ext cx="0" cy="21628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17">
            <a:extLst>
              <a:ext uri="{FF2B5EF4-FFF2-40B4-BE49-F238E27FC236}">
                <a16:creationId xmlns:a16="http://schemas.microsoft.com/office/drawing/2014/main" id="{320B63DB-028F-FDD5-3004-4D277A857550}"/>
              </a:ext>
            </a:extLst>
          </p:cNvPr>
          <p:cNvSpPr/>
          <p:nvPr/>
        </p:nvSpPr>
        <p:spPr>
          <a:xfrm>
            <a:off x="4225330" y="4714644"/>
            <a:ext cx="2009312" cy="195252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Até 5 pancadas interescapulares alternando com até 5 compressões abdominais</a:t>
            </a:r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4B2EBB67-EE6C-111D-9628-186C99A9E764}"/>
              </a:ext>
            </a:extLst>
          </p:cNvPr>
          <p:cNvCxnSpPr>
            <a:cxnSpLocks/>
            <a:stCxn id="55" idx="2"/>
            <a:endCxn id="75" idx="0"/>
          </p:cNvCxnSpPr>
          <p:nvPr/>
        </p:nvCxnSpPr>
        <p:spPr>
          <a:xfrm>
            <a:off x="7821474" y="4500867"/>
            <a:ext cx="0" cy="22702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angle 17">
            <a:extLst>
              <a:ext uri="{FF2B5EF4-FFF2-40B4-BE49-F238E27FC236}">
                <a16:creationId xmlns:a16="http://schemas.microsoft.com/office/drawing/2014/main" id="{E8B4BF08-0735-B971-6676-18BEB021A3ED}"/>
              </a:ext>
            </a:extLst>
          </p:cNvPr>
          <p:cNvSpPr/>
          <p:nvPr/>
        </p:nvSpPr>
        <p:spPr>
          <a:xfrm>
            <a:off x="6635225" y="4727896"/>
            <a:ext cx="2372497" cy="41666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Ligar 112</a:t>
            </a:r>
          </a:p>
        </p:txBody>
      </p:sp>
      <p:cxnSp>
        <p:nvCxnSpPr>
          <p:cNvPr id="86" name="Conexão Reta 85">
            <a:extLst>
              <a:ext uri="{FF2B5EF4-FFF2-40B4-BE49-F238E27FC236}">
                <a16:creationId xmlns:a16="http://schemas.microsoft.com/office/drawing/2014/main" id="{0711025B-EDEB-477D-549A-6C2DFE17AF5B}"/>
              </a:ext>
            </a:extLst>
          </p:cNvPr>
          <p:cNvCxnSpPr>
            <a:cxnSpLocks/>
            <a:stCxn id="75" idx="2"/>
            <a:endCxn id="88" idx="0"/>
          </p:cNvCxnSpPr>
          <p:nvPr/>
        </p:nvCxnSpPr>
        <p:spPr>
          <a:xfrm>
            <a:off x="7821474" y="5144563"/>
            <a:ext cx="0" cy="1769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17">
            <a:extLst>
              <a:ext uri="{FF2B5EF4-FFF2-40B4-BE49-F238E27FC236}">
                <a16:creationId xmlns:a16="http://schemas.microsoft.com/office/drawing/2014/main" id="{F662887F-D893-16A5-D7C2-EAFA61F18C79}"/>
              </a:ext>
            </a:extLst>
          </p:cNvPr>
          <p:cNvSpPr/>
          <p:nvPr/>
        </p:nvSpPr>
        <p:spPr>
          <a:xfrm>
            <a:off x="6635225" y="5321498"/>
            <a:ext cx="2372497" cy="135892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Iniciar Reanimação Cardiorrespiratória, observando a cavidade oral antes das ventilações 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FF6D5DF9-0AD1-C139-8B33-7E86A183CF8D}"/>
              </a:ext>
            </a:extLst>
          </p:cNvPr>
          <p:cNvSpPr txBox="1"/>
          <p:nvPr/>
        </p:nvSpPr>
        <p:spPr>
          <a:xfrm>
            <a:off x="1652854" y="2838515"/>
            <a:ext cx="860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na qual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4F0671E2-62C5-4DA1-E6C0-691379C20D99}"/>
              </a:ext>
            </a:extLst>
          </p:cNvPr>
          <p:cNvSpPr txBox="1"/>
          <p:nvPr/>
        </p:nvSpPr>
        <p:spPr>
          <a:xfrm>
            <a:off x="1620156" y="3992833"/>
            <a:ext cx="860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deve-se</a:t>
            </a: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1F9DFAB3-F3C6-7870-5711-379C3C4CCA17}"/>
              </a:ext>
            </a:extLst>
          </p:cNvPr>
          <p:cNvSpPr txBox="1"/>
          <p:nvPr/>
        </p:nvSpPr>
        <p:spPr>
          <a:xfrm>
            <a:off x="6490894" y="2838491"/>
            <a:ext cx="860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na qual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9ABF2F87-F9C4-1275-B9DB-2B95D41F26FF}"/>
              </a:ext>
            </a:extLst>
          </p:cNvPr>
          <p:cNvSpPr txBox="1"/>
          <p:nvPr/>
        </p:nvSpPr>
        <p:spPr>
          <a:xfrm>
            <a:off x="6490894" y="3501921"/>
            <a:ext cx="1465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deve-se avaliar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213C5DAE-7C83-4429-711A-9769A7834C43}"/>
              </a:ext>
            </a:extLst>
          </p:cNvPr>
          <p:cNvSpPr txBox="1"/>
          <p:nvPr/>
        </p:nvSpPr>
        <p:spPr>
          <a:xfrm>
            <a:off x="5195151" y="4452612"/>
            <a:ext cx="860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deve-se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CCF1B93A-4FF7-2BF3-C1DF-7785F8A5EACE}"/>
              </a:ext>
            </a:extLst>
          </p:cNvPr>
          <p:cNvSpPr txBox="1"/>
          <p:nvPr/>
        </p:nvSpPr>
        <p:spPr>
          <a:xfrm>
            <a:off x="7784183" y="4429788"/>
            <a:ext cx="860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deve-se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35D48196-2035-5CBC-0587-E38669B0A1FB}"/>
              </a:ext>
            </a:extLst>
          </p:cNvPr>
          <p:cNvSpPr txBox="1"/>
          <p:nvPr/>
        </p:nvSpPr>
        <p:spPr>
          <a:xfrm>
            <a:off x="7803453" y="5065346"/>
            <a:ext cx="860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deve-se</a:t>
            </a:r>
          </a:p>
        </p:txBody>
      </p:sp>
      <p:sp>
        <p:nvSpPr>
          <p:cNvPr id="122" name="Retângulo 121">
            <a:hlinkClick r:id="rId2"/>
            <a:extLst>
              <a:ext uri="{FF2B5EF4-FFF2-40B4-BE49-F238E27FC236}">
                <a16:creationId xmlns:a16="http://schemas.microsoft.com/office/drawing/2014/main" id="{E211D38D-6EBB-11D1-712E-E467D414FF0D}"/>
              </a:ext>
            </a:extLst>
          </p:cNvPr>
          <p:cNvSpPr/>
          <p:nvPr/>
        </p:nvSpPr>
        <p:spPr>
          <a:xfrm>
            <a:off x="7426020" y="1557005"/>
            <a:ext cx="1722313" cy="3800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/>
              <a:t>Link YouTube</a:t>
            </a:r>
            <a:r>
              <a:rPr lang="pt-PT" sz="1100" dirty="0"/>
              <a:t> </a:t>
            </a:r>
          </a:p>
          <a:p>
            <a:pPr algn="ctr"/>
            <a:r>
              <a:rPr lang="pt-PT" sz="1100" dirty="0"/>
              <a:t>Desobstrução da Via Aérea</a:t>
            </a:r>
          </a:p>
        </p:txBody>
      </p:sp>
    </p:spTree>
    <p:extLst>
      <p:ext uri="{BB962C8B-B14F-4D97-AF65-F5344CB8AC3E}">
        <p14:creationId xmlns:p14="http://schemas.microsoft.com/office/powerpoint/2010/main" val="20089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2" grpId="0" animBg="1"/>
      <p:bldP spid="23" grpId="0" animBg="1"/>
      <p:bldP spid="28" grpId="0" animBg="1"/>
      <p:bldP spid="52" grpId="0" animBg="1"/>
      <p:bldP spid="55" grpId="0" animBg="1"/>
      <p:bldP spid="66" grpId="0" animBg="1"/>
      <p:bldP spid="75" grpId="0" animBg="1"/>
      <p:bldP spid="88" grpId="0" animBg="1"/>
      <p:bldP spid="112" grpId="0"/>
      <p:bldP spid="113" grpId="1"/>
      <p:bldP spid="114" grpId="0"/>
      <p:bldP spid="115" grpId="0"/>
      <p:bldP spid="116" grpId="0"/>
      <p:bldP spid="117" grpId="0"/>
      <p:bldP spid="119" grpId="0"/>
      <p:bldP spid="1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A97CE84-1331-24DB-A4B9-D4624C5A65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95" r="9376"/>
          <a:stretch/>
        </p:blipFill>
        <p:spPr>
          <a:xfrm>
            <a:off x="0" y="2744251"/>
            <a:ext cx="5247860" cy="4113749"/>
          </a:xfrm>
          <a:prstGeom prst="rect">
            <a:avLst/>
          </a:prstGeom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1" y="522119"/>
            <a:ext cx="4920499" cy="566737"/>
          </a:xfrm>
        </p:spPr>
        <p:txBody>
          <a:bodyPr/>
          <a:lstStyle/>
          <a:p>
            <a:r>
              <a:rPr lang="pt-PT" dirty="0"/>
              <a:t>Pancadas interescapulares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0E07038-9B29-1548-8517-A416C8E8DA1D}"/>
              </a:ext>
            </a:extLst>
          </p:cNvPr>
          <p:cNvSpPr/>
          <p:nvPr/>
        </p:nvSpPr>
        <p:spPr>
          <a:xfrm>
            <a:off x="327361" y="1216362"/>
            <a:ext cx="424463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Aplicar no caso de vítima consciente. </a:t>
            </a:r>
          </a:p>
          <a:p>
            <a:pPr marL="342900" indent="-34290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Efetuar até cinco pancadas interescapulares.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47845F4-7C79-EE9C-E173-259D78B64F10}"/>
              </a:ext>
            </a:extLst>
          </p:cNvPr>
          <p:cNvSpPr/>
          <p:nvPr/>
        </p:nvSpPr>
        <p:spPr>
          <a:xfrm>
            <a:off x="4943062" y="781880"/>
            <a:ext cx="413467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Para aplicar as pancadas interescapulares deve-se:  </a:t>
            </a:r>
          </a:p>
          <a:p>
            <a:pPr marL="342900" indent="-34290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colocar-se ao lado e ligeiramente por detrás da vítima, com uma das pernas encostadas de modo a ter apoio;</a:t>
            </a:r>
          </a:p>
          <a:p>
            <a:pPr marL="342900" indent="-34290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passar o braço por baixo da axila da vítima, suportando-a ao nível do tórax com uma mão e mantendo-a inclinada para a frente, numa posição em que o objeto possa sair livremente pela boca devido à ação das pancadas;</a:t>
            </a:r>
          </a:p>
          <a:p>
            <a:pPr marL="342900" indent="-34290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aplicar até cinco pancadas com a base da outra mão, entre as omoplatas, isto é, na região interescapular;</a:t>
            </a:r>
          </a:p>
          <a:p>
            <a:pPr marL="342900" indent="-34290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efetuar cada pancadas com a força adequada à remoção da obstrução;</a:t>
            </a:r>
          </a:p>
          <a:p>
            <a:pPr marL="342900" indent="-34290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verificar se a obstrução foi resolvida após cada pancada aplicada.</a:t>
            </a:r>
          </a:p>
        </p:txBody>
      </p:sp>
    </p:spTree>
    <p:extLst>
      <p:ext uri="{BB962C8B-B14F-4D97-AF65-F5344CB8AC3E}">
        <p14:creationId xmlns:p14="http://schemas.microsoft.com/office/powerpoint/2010/main" val="27295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  <p:bldP spid="3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A97CE84-1331-24DB-A4B9-D4624C5A65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74" r="9376"/>
          <a:stretch/>
        </p:blipFill>
        <p:spPr>
          <a:xfrm>
            <a:off x="0" y="2489239"/>
            <a:ext cx="4680625" cy="4368761"/>
          </a:xfrm>
          <a:prstGeom prst="rect">
            <a:avLst/>
          </a:prstGeom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1" y="522119"/>
            <a:ext cx="4920499" cy="566737"/>
          </a:xfrm>
        </p:spPr>
        <p:txBody>
          <a:bodyPr/>
          <a:lstStyle/>
          <a:p>
            <a:r>
              <a:rPr lang="pt-PT" dirty="0"/>
              <a:t>Compressões abdominais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0E07038-9B29-1548-8517-A416C8E8DA1D}"/>
              </a:ext>
            </a:extLst>
          </p:cNvPr>
          <p:cNvSpPr/>
          <p:nvPr/>
        </p:nvSpPr>
        <p:spPr>
          <a:xfrm>
            <a:off x="327361" y="1088856"/>
            <a:ext cx="444342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Aplicar (até 5 compressões) no caso de vítima consciente.</a:t>
            </a:r>
          </a:p>
          <a:p>
            <a:pPr marL="342900" indent="-34290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Alternar com as pancadas interescapulares.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47845F4-7C79-EE9C-E173-259D78B64F10}"/>
              </a:ext>
            </a:extLst>
          </p:cNvPr>
          <p:cNvSpPr/>
          <p:nvPr/>
        </p:nvSpPr>
        <p:spPr>
          <a:xfrm>
            <a:off x="4678018" y="1391482"/>
            <a:ext cx="430695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Para aplicar as compressões abdominais deve-se:  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colocar-se por trás da vítima e circundar o abdómen da vítima com os braços;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fechar o punho de uma mão;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posicionar o punho acima da cicatriz umbilical, com o polegar voltado contra o abdómen da vítima;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sobrepor a segunda mão à já aplicada;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aplicar uma compressão rápida para dentro e para cima;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repetir as compressões até que o objeto seja expelido da via aérea;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aplicar cada nova compressão, até cinco, como um movimento separado e distinto.</a:t>
            </a:r>
          </a:p>
        </p:txBody>
      </p:sp>
    </p:spTree>
    <p:extLst>
      <p:ext uri="{BB962C8B-B14F-4D97-AF65-F5344CB8AC3E}">
        <p14:creationId xmlns:p14="http://schemas.microsoft.com/office/powerpoint/2010/main" val="13155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  <p:bldP spid="3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Obstrução grave e ligeira da via aérea | criança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40311CE9-E265-E64D-0775-36680CEE54CE}"/>
              </a:ext>
            </a:extLst>
          </p:cNvPr>
          <p:cNvSpPr/>
          <p:nvPr/>
        </p:nvSpPr>
        <p:spPr>
          <a:xfrm>
            <a:off x="2484394" y="1329954"/>
            <a:ext cx="2952328" cy="607968"/>
          </a:xfrm>
          <a:prstGeom prst="rect">
            <a:avLst/>
          </a:prstGeom>
          <a:solidFill>
            <a:srgbClr val="81C5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 Obstrução da Via Aérea</a:t>
            </a:r>
            <a:endParaRPr lang="pt-PT" b="1" dirty="0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AC402A8A-E9FC-6FE9-0CD5-6C8D456977E7}"/>
              </a:ext>
            </a:extLst>
          </p:cNvPr>
          <p:cNvSpPr/>
          <p:nvPr/>
        </p:nvSpPr>
        <p:spPr>
          <a:xfrm>
            <a:off x="768713" y="2465163"/>
            <a:ext cx="1800200" cy="416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Ova ligeira</a:t>
            </a:r>
          </a:p>
        </p:txBody>
      </p:sp>
      <p:cxnSp>
        <p:nvCxnSpPr>
          <p:cNvPr id="15" name="Elbow Connector 23">
            <a:extLst>
              <a:ext uri="{FF2B5EF4-FFF2-40B4-BE49-F238E27FC236}">
                <a16:creationId xmlns:a16="http://schemas.microsoft.com/office/drawing/2014/main" id="{F3E027B3-5487-77B4-E1CC-D8058B1AB49F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2551066" y="1055670"/>
            <a:ext cx="527241" cy="2291745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4">
            <a:extLst>
              <a:ext uri="{FF2B5EF4-FFF2-40B4-BE49-F238E27FC236}">
                <a16:creationId xmlns:a16="http://schemas.microsoft.com/office/drawing/2014/main" id="{3DFF9F4E-FD96-BB70-BD3C-02E51F5E62C1}"/>
              </a:ext>
            </a:extLst>
          </p:cNvPr>
          <p:cNvCxnSpPr>
            <a:cxnSpLocks/>
            <a:stCxn id="9" idx="2"/>
            <a:endCxn id="23" idx="0"/>
          </p:cNvCxnSpPr>
          <p:nvPr/>
        </p:nvCxnSpPr>
        <p:spPr>
          <a:xfrm rot="16200000" flipH="1">
            <a:off x="4979619" y="918861"/>
            <a:ext cx="527241" cy="256536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CBAD49FA-041B-D36E-03EE-B7314590E6BA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1668813" y="2881831"/>
            <a:ext cx="0" cy="2519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7">
            <a:extLst>
              <a:ext uri="{FF2B5EF4-FFF2-40B4-BE49-F238E27FC236}">
                <a16:creationId xmlns:a16="http://schemas.microsoft.com/office/drawing/2014/main" id="{DE5DCE45-33E3-3962-2244-E0093EBEC12E}"/>
              </a:ext>
            </a:extLst>
          </p:cNvPr>
          <p:cNvSpPr/>
          <p:nvPr/>
        </p:nvSpPr>
        <p:spPr>
          <a:xfrm>
            <a:off x="768713" y="3133786"/>
            <a:ext cx="1800200" cy="416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Tosse eficaz</a:t>
            </a:r>
          </a:p>
        </p:txBody>
      </p: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C7415E66-FA08-61C0-6E61-E019F5145806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1668813" y="3550454"/>
            <a:ext cx="0" cy="11696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17">
            <a:extLst>
              <a:ext uri="{FF2B5EF4-FFF2-40B4-BE49-F238E27FC236}">
                <a16:creationId xmlns:a16="http://schemas.microsoft.com/office/drawing/2014/main" id="{DD941D61-43A2-C55D-1B79-EDBC599B7508}"/>
              </a:ext>
            </a:extLst>
          </p:cNvPr>
          <p:cNvSpPr/>
          <p:nvPr/>
        </p:nvSpPr>
        <p:spPr>
          <a:xfrm>
            <a:off x="657532" y="4720119"/>
            <a:ext cx="2022562" cy="68640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Encorajar a TOSSE Vigiar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9704C7AB-2526-76AB-1DC1-E50835ECE7A3}"/>
              </a:ext>
            </a:extLst>
          </p:cNvPr>
          <p:cNvSpPr/>
          <p:nvPr/>
        </p:nvSpPr>
        <p:spPr>
          <a:xfrm>
            <a:off x="5625820" y="2465163"/>
            <a:ext cx="1800200" cy="416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Ova grave</a:t>
            </a:r>
          </a:p>
        </p:txBody>
      </p:sp>
      <p:cxnSp>
        <p:nvCxnSpPr>
          <p:cNvPr id="26" name="Conexão Reta 25">
            <a:extLst>
              <a:ext uri="{FF2B5EF4-FFF2-40B4-BE49-F238E27FC236}">
                <a16:creationId xmlns:a16="http://schemas.microsoft.com/office/drawing/2014/main" id="{C9086F71-D72F-473D-0CB0-D5011020E503}"/>
              </a:ext>
            </a:extLst>
          </p:cNvPr>
          <p:cNvCxnSpPr>
            <a:cxnSpLocks/>
            <a:stCxn id="23" idx="2"/>
            <a:endCxn id="28" idx="0"/>
          </p:cNvCxnSpPr>
          <p:nvPr/>
        </p:nvCxnSpPr>
        <p:spPr>
          <a:xfrm>
            <a:off x="6525920" y="2881831"/>
            <a:ext cx="0" cy="2240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17">
            <a:extLst>
              <a:ext uri="{FF2B5EF4-FFF2-40B4-BE49-F238E27FC236}">
                <a16:creationId xmlns:a16="http://schemas.microsoft.com/office/drawing/2014/main" id="{DCCC85CA-9B9E-0FEF-5E1E-53921756C57E}"/>
              </a:ext>
            </a:extLst>
          </p:cNvPr>
          <p:cNvSpPr/>
          <p:nvPr/>
        </p:nvSpPr>
        <p:spPr>
          <a:xfrm>
            <a:off x="5625820" y="3105894"/>
            <a:ext cx="1800200" cy="416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Tosse ineficaz</a:t>
            </a:r>
          </a:p>
        </p:txBody>
      </p:sp>
      <p:cxnSp>
        <p:nvCxnSpPr>
          <p:cNvPr id="29" name="Elbow Connector 23">
            <a:extLst>
              <a:ext uri="{FF2B5EF4-FFF2-40B4-BE49-F238E27FC236}">
                <a16:creationId xmlns:a16="http://schemas.microsoft.com/office/drawing/2014/main" id="{4472063D-B270-CD9B-E87F-A0B3628F9100}"/>
              </a:ext>
            </a:extLst>
          </p:cNvPr>
          <p:cNvCxnSpPr>
            <a:cxnSpLocks/>
            <a:stCxn id="28" idx="2"/>
            <a:endCxn id="52" idx="0"/>
          </p:cNvCxnSpPr>
          <p:nvPr/>
        </p:nvCxnSpPr>
        <p:spPr>
          <a:xfrm rot="5400000">
            <a:off x="5598389" y="3154159"/>
            <a:ext cx="559128" cy="129593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24">
            <a:extLst>
              <a:ext uri="{FF2B5EF4-FFF2-40B4-BE49-F238E27FC236}">
                <a16:creationId xmlns:a16="http://schemas.microsoft.com/office/drawing/2014/main" id="{A5F3A653-A3BF-0145-8ECD-BCA22B4B2876}"/>
              </a:ext>
            </a:extLst>
          </p:cNvPr>
          <p:cNvCxnSpPr>
            <a:cxnSpLocks/>
            <a:stCxn id="28" idx="2"/>
            <a:endCxn id="55" idx="0"/>
          </p:cNvCxnSpPr>
          <p:nvPr/>
        </p:nvCxnSpPr>
        <p:spPr>
          <a:xfrm rot="16200000" flipH="1">
            <a:off x="6892879" y="3155603"/>
            <a:ext cx="561637" cy="129555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17">
            <a:extLst>
              <a:ext uri="{FF2B5EF4-FFF2-40B4-BE49-F238E27FC236}">
                <a16:creationId xmlns:a16="http://schemas.microsoft.com/office/drawing/2014/main" id="{20FAF7D2-FD0B-A1E3-1015-1BABAFF82899}"/>
              </a:ext>
            </a:extLst>
          </p:cNvPr>
          <p:cNvSpPr/>
          <p:nvPr/>
        </p:nvSpPr>
        <p:spPr>
          <a:xfrm>
            <a:off x="4329886" y="4081690"/>
            <a:ext cx="1800200" cy="416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Consciente</a:t>
            </a: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57B9ED35-C14C-E34E-FE52-2D9F64AA0399}"/>
              </a:ext>
            </a:extLst>
          </p:cNvPr>
          <p:cNvSpPr/>
          <p:nvPr/>
        </p:nvSpPr>
        <p:spPr>
          <a:xfrm>
            <a:off x="6921374" y="4084199"/>
            <a:ext cx="1800200" cy="4166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Inconsciente</a:t>
            </a:r>
          </a:p>
        </p:txBody>
      </p: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E31855B6-C105-0694-3C81-07901974ED8E}"/>
              </a:ext>
            </a:extLst>
          </p:cNvPr>
          <p:cNvCxnSpPr>
            <a:cxnSpLocks/>
            <a:stCxn id="52" idx="2"/>
            <a:endCxn id="66" idx="0"/>
          </p:cNvCxnSpPr>
          <p:nvPr/>
        </p:nvCxnSpPr>
        <p:spPr>
          <a:xfrm>
            <a:off x="5229986" y="4498358"/>
            <a:ext cx="0" cy="21628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17">
            <a:extLst>
              <a:ext uri="{FF2B5EF4-FFF2-40B4-BE49-F238E27FC236}">
                <a16:creationId xmlns:a16="http://schemas.microsoft.com/office/drawing/2014/main" id="{320B63DB-028F-FDD5-3004-4D277A857550}"/>
              </a:ext>
            </a:extLst>
          </p:cNvPr>
          <p:cNvSpPr/>
          <p:nvPr/>
        </p:nvSpPr>
        <p:spPr>
          <a:xfrm>
            <a:off x="4225330" y="4714644"/>
            <a:ext cx="2009312" cy="195252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Até 5 pancadas interescapulares alternando com até 5 compressões abdominais </a:t>
            </a:r>
            <a:r>
              <a:rPr lang="pt-PT" dirty="0"/>
              <a:t>(torácicas, no lactente)</a:t>
            </a:r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4B2EBB67-EE6C-111D-9628-186C99A9E764}"/>
              </a:ext>
            </a:extLst>
          </p:cNvPr>
          <p:cNvCxnSpPr>
            <a:cxnSpLocks/>
            <a:stCxn id="55" idx="2"/>
            <a:endCxn id="6" idx="0"/>
          </p:cNvCxnSpPr>
          <p:nvPr/>
        </p:nvCxnSpPr>
        <p:spPr>
          <a:xfrm flipH="1">
            <a:off x="7821472" y="4500867"/>
            <a:ext cx="2" cy="2137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angle 17">
            <a:extLst>
              <a:ext uri="{FF2B5EF4-FFF2-40B4-BE49-F238E27FC236}">
                <a16:creationId xmlns:a16="http://schemas.microsoft.com/office/drawing/2014/main" id="{E8B4BF08-0735-B971-6676-18BEB021A3ED}"/>
              </a:ext>
            </a:extLst>
          </p:cNvPr>
          <p:cNvSpPr/>
          <p:nvPr/>
        </p:nvSpPr>
        <p:spPr>
          <a:xfrm>
            <a:off x="6635224" y="5406521"/>
            <a:ext cx="2372497" cy="41666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Ligar 112</a:t>
            </a:r>
          </a:p>
        </p:txBody>
      </p:sp>
      <p:cxnSp>
        <p:nvCxnSpPr>
          <p:cNvPr id="86" name="Conexão Reta 85">
            <a:extLst>
              <a:ext uri="{FF2B5EF4-FFF2-40B4-BE49-F238E27FC236}">
                <a16:creationId xmlns:a16="http://schemas.microsoft.com/office/drawing/2014/main" id="{0711025B-EDEB-477D-549A-6C2DFE17AF5B}"/>
              </a:ext>
            </a:extLst>
          </p:cNvPr>
          <p:cNvCxnSpPr>
            <a:cxnSpLocks/>
            <a:stCxn id="6" idx="2"/>
            <a:endCxn id="75" idx="0"/>
          </p:cNvCxnSpPr>
          <p:nvPr/>
        </p:nvCxnSpPr>
        <p:spPr>
          <a:xfrm>
            <a:off x="7821472" y="5131311"/>
            <a:ext cx="1" cy="2752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17">
            <a:extLst>
              <a:ext uri="{FF2B5EF4-FFF2-40B4-BE49-F238E27FC236}">
                <a16:creationId xmlns:a16="http://schemas.microsoft.com/office/drawing/2014/main" id="{F662887F-D893-16A5-D7C2-EAFA61F18C79}"/>
              </a:ext>
            </a:extLst>
          </p:cNvPr>
          <p:cNvSpPr/>
          <p:nvPr/>
        </p:nvSpPr>
        <p:spPr>
          <a:xfrm>
            <a:off x="6635223" y="6096000"/>
            <a:ext cx="2372497" cy="57117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Iniciar Reanimação Cardiorrespiratória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6BFC92EC-8DFF-0C88-BB78-C1F7894BB4B4}"/>
              </a:ext>
            </a:extLst>
          </p:cNvPr>
          <p:cNvSpPr/>
          <p:nvPr/>
        </p:nvSpPr>
        <p:spPr>
          <a:xfrm>
            <a:off x="6635223" y="4714644"/>
            <a:ext cx="2372497" cy="41666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5 insuflações</a:t>
            </a:r>
          </a:p>
        </p:txBody>
      </p: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5DFD33CB-CB69-16D6-DB97-8BBD38C34A92}"/>
              </a:ext>
            </a:extLst>
          </p:cNvPr>
          <p:cNvCxnSpPr>
            <a:cxnSpLocks/>
            <a:stCxn id="75" idx="2"/>
            <a:endCxn id="88" idx="0"/>
          </p:cNvCxnSpPr>
          <p:nvPr/>
        </p:nvCxnSpPr>
        <p:spPr>
          <a:xfrm flipH="1">
            <a:off x="7821472" y="5823188"/>
            <a:ext cx="1" cy="2728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B601C2D-3411-947B-43D3-069D17A1582D}"/>
              </a:ext>
            </a:extLst>
          </p:cNvPr>
          <p:cNvSpPr txBox="1"/>
          <p:nvPr/>
        </p:nvSpPr>
        <p:spPr>
          <a:xfrm>
            <a:off x="1652854" y="2838515"/>
            <a:ext cx="860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na qual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97FCF8E-8ED7-2E62-1860-F818F49EFDC4}"/>
              </a:ext>
            </a:extLst>
          </p:cNvPr>
          <p:cNvSpPr txBox="1"/>
          <p:nvPr/>
        </p:nvSpPr>
        <p:spPr>
          <a:xfrm>
            <a:off x="6490894" y="2838491"/>
            <a:ext cx="860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na qual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43FCEA4-A2B6-06A5-83B6-73F8ACF1A5DC}"/>
              </a:ext>
            </a:extLst>
          </p:cNvPr>
          <p:cNvSpPr txBox="1"/>
          <p:nvPr/>
        </p:nvSpPr>
        <p:spPr>
          <a:xfrm>
            <a:off x="6490894" y="3501921"/>
            <a:ext cx="1465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deve-se avaliar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D617D77-F7A2-426D-799D-F3BAEFD934E5}"/>
              </a:ext>
            </a:extLst>
          </p:cNvPr>
          <p:cNvSpPr txBox="1"/>
          <p:nvPr/>
        </p:nvSpPr>
        <p:spPr>
          <a:xfrm>
            <a:off x="1620156" y="3992833"/>
            <a:ext cx="860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deve-se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14E4ED4-DC57-BDB0-3464-1E7A987FBA22}"/>
              </a:ext>
            </a:extLst>
          </p:cNvPr>
          <p:cNvSpPr txBox="1"/>
          <p:nvPr/>
        </p:nvSpPr>
        <p:spPr>
          <a:xfrm>
            <a:off x="5195151" y="4452612"/>
            <a:ext cx="860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deve-se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35AAF58-8DA7-3803-4356-19C251FC62ED}"/>
              </a:ext>
            </a:extLst>
          </p:cNvPr>
          <p:cNvSpPr txBox="1"/>
          <p:nvPr/>
        </p:nvSpPr>
        <p:spPr>
          <a:xfrm>
            <a:off x="7784183" y="4429788"/>
            <a:ext cx="860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deve-se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72CCE19-DEF2-E97D-4276-8074ED2899EA}"/>
              </a:ext>
            </a:extLst>
          </p:cNvPr>
          <p:cNvSpPr txBox="1"/>
          <p:nvPr/>
        </p:nvSpPr>
        <p:spPr>
          <a:xfrm>
            <a:off x="7821471" y="5113829"/>
            <a:ext cx="860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deve-se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456CAF7-99D4-ED05-4CE3-A409DD15E8CB}"/>
              </a:ext>
            </a:extLst>
          </p:cNvPr>
          <p:cNvSpPr txBox="1"/>
          <p:nvPr/>
        </p:nvSpPr>
        <p:spPr>
          <a:xfrm>
            <a:off x="7821471" y="5783332"/>
            <a:ext cx="860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deve-se</a:t>
            </a:r>
          </a:p>
        </p:txBody>
      </p:sp>
    </p:spTree>
    <p:extLst>
      <p:ext uri="{BB962C8B-B14F-4D97-AF65-F5344CB8AC3E}">
        <p14:creationId xmlns:p14="http://schemas.microsoft.com/office/powerpoint/2010/main" val="74371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2" grpId="0" animBg="1"/>
      <p:bldP spid="23" grpId="0" animBg="1"/>
      <p:bldP spid="28" grpId="0" animBg="1"/>
      <p:bldP spid="52" grpId="0" animBg="1"/>
      <p:bldP spid="55" grpId="0" animBg="1"/>
      <p:bldP spid="66" grpId="0" animBg="1"/>
      <p:bldP spid="75" grpId="0" animBg="1"/>
      <p:bldP spid="88" grpId="0" animBg="1"/>
      <p:bldP spid="6" grpId="0" animBg="1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1" y="522119"/>
            <a:ext cx="6370322" cy="566737"/>
          </a:xfrm>
        </p:spPr>
        <p:txBody>
          <a:bodyPr/>
          <a:lstStyle/>
          <a:p>
            <a:r>
              <a:rPr lang="pt-PT" dirty="0"/>
              <a:t> OVA grave e vítima consciente | lactente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0E07038-9B29-1548-8517-A416C8E8DA1D}"/>
              </a:ext>
            </a:extLst>
          </p:cNvPr>
          <p:cNvSpPr/>
          <p:nvPr/>
        </p:nvSpPr>
        <p:spPr>
          <a:xfrm>
            <a:off x="327361" y="1266986"/>
            <a:ext cx="84892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No lactente (com idade inferior a 1 ano), em caso de OVA grave e vítima consciente não são executadas as compressões abdominais, mas sim compressões torácicas</a:t>
            </a:r>
          </a:p>
        </p:txBody>
      </p:sp>
      <p:pic>
        <p:nvPicPr>
          <p:cNvPr id="5" name="Imagem 4" descr="Uma imagem com pessoa&#10;&#10;Descrição gerada automaticamente">
            <a:extLst>
              <a:ext uri="{FF2B5EF4-FFF2-40B4-BE49-F238E27FC236}">
                <a16:creationId xmlns:a16="http://schemas.microsoft.com/office/drawing/2014/main" id="{98841A41-4939-1809-7C84-C086FEC23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4" y="3201393"/>
            <a:ext cx="3941536" cy="3656606"/>
          </a:xfrm>
          <a:prstGeom prst="rect">
            <a:avLst/>
          </a:prstGeom>
        </p:spPr>
      </p:pic>
      <p:pic>
        <p:nvPicPr>
          <p:cNvPr id="8" name="Imagem 7" descr="Uma imagem com pessoa&#10;&#10;Descrição gerada automaticamente">
            <a:extLst>
              <a:ext uri="{FF2B5EF4-FFF2-40B4-BE49-F238E27FC236}">
                <a16:creationId xmlns:a16="http://schemas.microsoft.com/office/drawing/2014/main" id="{AF7E7256-A451-FAEB-C4D1-1921863C2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798" y="3189256"/>
            <a:ext cx="3954620" cy="3668744"/>
          </a:xfrm>
          <a:prstGeom prst="rect">
            <a:avLst/>
          </a:prstGeom>
        </p:spPr>
      </p:pic>
      <p:sp>
        <p:nvSpPr>
          <p:cNvPr id="10" name="Rectangle 17">
            <a:extLst>
              <a:ext uri="{FF2B5EF4-FFF2-40B4-BE49-F238E27FC236}">
                <a16:creationId xmlns:a16="http://schemas.microsoft.com/office/drawing/2014/main" id="{0AD6DD8E-176F-6ADD-54CE-AAC765ABA690}"/>
              </a:ext>
            </a:extLst>
          </p:cNvPr>
          <p:cNvSpPr/>
          <p:nvPr/>
        </p:nvSpPr>
        <p:spPr>
          <a:xfrm>
            <a:off x="428584" y="2598599"/>
            <a:ext cx="3941536" cy="59065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Pancadas interescapulares em lactentes</a:t>
            </a:r>
            <a:endParaRPr lang="pt-PT" dirty="0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7F1535C-0B18-67AC-3ED0-3C844E23E053}"/>
              </a:ext>
            </a:extLst>
          </p:cNvPr>
          <p:cNvSpPr/>
          <p:nvPr/>
        </p:nvSpPr>
        <p:spPr>
          <a:xfrm>
            <a:off x="4704798" y="2598598"/>
            <a:ext cx="3941536" cy="59065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Compressões torácicas em lactentes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6104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5358330" cy="566737"/>
          </a:xfrm>
        </p:spPr>
        <p:txBody>
          <a:bodyPr/>
          <a:lstStyle/>
          <a:p>
            <a:r>
              <a:rPr lang="pt-PT" dirty="0"/>
              <a:t>Posição lateral de segurança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7126160-279E-63A7-9725-0E12DFFA1268}"/>
              </a:ext>
            </a:extLst>
          </p:cNvPr>
          <p:cNvSpPr/>
          <p:nvPr/>
        </p:nvSpPr>
        <p:spPr>
          <a:xfrm>
            <a:off x="299934" y="2505533"/>
            <a:ext cx="4791790" cy="2262158"/>
          </a:xfrm>
          <a:prstGeom prst="rect">
            <a:avLst/>
          </a:prstGeom>
          <a:ln w="31750">
            <a:noFill/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Para colocar uma vítima em PLS deve-se: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ajoelhar ao lado da vítima; 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remover corpos estranhos do corpo da vítima, que ao posiciona-la podem causar lesões;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assegurar que as pernas da vítima estão estendidas;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FC19F4-771C-EBC1-23A1-99EFFA6EAC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01392" y="2567065"/>
            <a:ext cx="3942608" cy="235743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280CE69-A4B6-38C0-5123-BEE716B26D57}"/>
              </a:ext>
            </a:extLst>
          </p:cNvPr>
          <p:cNvSpPr/>
          <p:nvPr/>
        </p:nvSpPr>
        <p:spPr>
          <a:xfrm>
            <a:off x="299934" y="1292332"/>
            <a:ext cx="848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Técnica que permite a estabilidade e a expansão torácica de uma vítima inconsciente, mantendo a permeabilidade da via aérea.</a:t>
            </a:r>
          </a:p>
        </p:txBody>
      </p:sp>
    </p:spTree>
    <p:extLst>
      <p:ext uri="{BB962C8B-B14F-4D97-AF65-F5344CB8AC3E}">
        <p14:creationId xmlns:p14="http://schemas.microsoft.com/office/powerpoint/2010/main" val="32801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5358330" cy="566737"/>
          </a:xfrm>
        </p:spPr>
        <p:txBody>
          <a:bodyPr/>
          <a:lstStyle/>
          <a:p>
            <a:r>
              <a:rPr lang="pt-PT" dirty="0"/>
              <a:t>Posição lateral de segurança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7126160-279E-63A7-9725-0E12DFFA1268}"/>
              </a:ext>
            </a:extLst>
          </p:cNvPr>
          <p:cNvSpPr/>
          <p:nvPr/>
        </p:nvSpPr>
        <p:spPr>
          <a:xfrm>
            <a:off x="299934" y="2505533"/>
            <a:ext cx="4791790" cy="1554272"/>
          </a:xfrm>
          <a:prstGeom prst="rect">
            <a:avLst/>
          </a:prstGeom>
          <a:ln w="31750">
            <a:noFill/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Para colocar uma vítima em PLS deve-se: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colocar o braço mais perto (do seu lado) em ângulo reto com o corpo e com o cotovelo dobrado e a palma da mão virada para cima;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FC19F4-771C-EBC1-23A1-99EFFA6EAC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01392" y="2593786"/>
            <a:ext cx="3942608" cy="230399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280CE69-A4B6-38C0-5123-BEE716B26D57}"/>
              </a:ext>
            </a:extLst>
          </p:cNvPr>
          <p:cNvSpPr/>
          <p:nvPr/>
        </p:nvSpPr>
        <p:spPr>
          <a:xfrm>
            <a:off x="299934" y="1292332"/>
            <a:ext cx="848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Técnica que permite a estabilidade e a expansão torácica de uma vítima inconsciente, mantendo a permeabilidade da via aérea.</a:t>
            </a:r>
          </a:p>
        </p:txBody>
      </p:sp>
    </p:spTree>
    <p:extLst>
      <p:ext uri="{BB962C8B-B14F-4D97-AF65-F5344CB8AC3E}">
        <p14:creationId xmlns:p14="http://schemas.microsoft.com/office/powerpoint/2010/main" val="179673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61137F32-7921-2D40-93BC-D5EF4B40E2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Devo ser capaz de</a:t>
            </a:r>
          </a:p>
        </p:txBody>
      </p:sp>
      <p:sp>
        <p:nvSpPr>
          <p:cNvPr id="3" name="Rounded Rectangle 55">
            <a:extLst>
              <a:ext uri="{FF2B5EF4-FFF2-40B4-BE49-F238E27FC236}">
                <a16:creationId xmlns:a16="http://schemas.microsoft.com/office/drawing/2014/main" id="{5ABA7E5B-E016-3348-AAA5-79879C524B26}"/>
              </a:ext>
            </a:extLst>
          </p:cNvPr>
          <p:cNvSpPr/>
          <p:nvPr/>
        </p:nvSpPr>
        <p:spPr>
          <a:xfrm>
            <a:off x="382624" y="1669455"/>
            <a:ext cx="8442721" cy="4040880"/>
          </a:xfrm>
          <a:prstGeom prst="roundRect">
            <a:avLst>
              <a:gd name="adj" fmla="val 4644"/>
            </a:avLst>
          </a:prstGeom>
          <a:noFill/>
          <a:ln>
            <a:solidFill>
              <a:srgbClr val="84AF5F"/>
            </a:solidFill>
            <a:prstDash val="sysDash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0000" rtlCol="0" anchor="ctr"/>
          <a:lstStyle/>
          <a:p>
            <a:pPr marL="342900" indent="-342900">
              <a:spcAft>
                <a:spcPts val="12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84A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importância da cadeia de sobrevivência no aumento da taxa de sobrevivência em paragem cardiovascular.</a:t>
            </a:r>
          </a:p>
          <a:p>
            <a:pPr marL="342900" indent="-342900">
              <a:spcAft>
                <a:spcPts val="12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84A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Efetuar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exame do paciente (adulto e pediátrico) com base na abordagem inicial do ABC (</a:t>
            </a:r>
            <a:r>
              <a:rPr lang="pt-PT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airway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breathing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spcAft>
                <a:spcPts val="12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84A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procedimentos do alarme em caso de emergência e executar procedimentos de suporte básico de vida (adulto e pediátrico), seguindo os algoritmos do </a:t>
            </a:r>
            <a:r>
              <a:rPr lang="pt-P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Resuscitation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84A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Simular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medidas de socorro à obstrução grave e ligeira da via aérea e demonstrar a posição lateral de segurança.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218D9FF-C315-D244-85F7-E359CC61ECB0}"/>
              </a:ext>
            </a:extLst>
          </p:cNvPr>
          <p:cNvSpPr/>
          <p:nvPr/>
        </p:nvSpPr>
        <p:spPr>
          <a:xfrm>
            <a:off x="803966" y="6077485"/>
            <a:ext cx="2037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/>
              <a:t>Aprendizagens Essenciais</a:t>
            </a:r>
          </a:p>
        </p:txBody>
      </p:sp>
    </p:spTree>
    <p:extLst>
      <p:ext uri="{BB962C8B-B14F-4D97-AF65-F5344CB8AC3E}">
        <p14:creationId xmlns:p14="http://schemas.microsoft.com/office/powerpoint/2010/main" val="25640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5358330" cy="566737"/>
          </a:xfrm>
        </p:spPr>
        <p:txBody>
          <a:bodyPr/>
          <a:lstStyle/>
          <a:p>
            <a:r>
              <a:rPr lang="pt-PT" dirty="0"/>
              <a:t>Posição lateral de segurança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7126160-279E-63A7-9725-0E12DFFA1268}"/>
              </a:ext>
            </a:extLst>
          </p:cNvPr>
          <p:cNvSpPr/>
          <p:nvPr/>
        </p:nvSpPr>
        <p:spPr>
          <a:xfrm>
            <a:off x="299934" y="2505533"/>
            <a:ext cx="4791790" cy="1277273"/>
          </a:xfrm>
          <a:prstGeom prst="rect">
            <a:avLst/>
          </a:prstGeom>
          <a:ln w="31750">
            <a:noFill/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Para colocar uma vítima em PLS deve-se: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segurar o braço mais afastado cruzando o tórax e fixar o dorso dessa mão na face do seu lado;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FC19F4-771C-EBC1-23A1-99EFFA6EAC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01392" y="2593786"/>
            <a:ext cx="3942607" cy="230399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280CE69-A4B6-38C0-5123-BEE716B26D57}"/>
              </a:ext>
            </a:extLst>
          </p:cNvPr>
          <p:cNvSpPr/>
          <p:nvPr/>
        </p:nvSpPr>
        <p:spPr>
          <a:xfrm>
            <a:off x="299934" y="1292332"/>
            <a:ext cx="848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Técnica que permite a estabilidade e a expansão torácica de uma vítima inconsciente, mantendo a permeabilidade da via aérea.</a:t>
            </a:r>
          </a:p>
        </p:txBody>
      </p:sp>
    </p:spTree>
    <p:extLst>
      <p:ext uri="{BB962C8B-B14F-4D97-AF65-F5344CB8AC3E}">
        <p14:creationId xmlns:p14="http://schemas.microsoft.com/office/powerpoint/2010/main" val="373747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5358330" cy="566737"/>
          </a:xfrm>
        </p:spPr>
        <p:txBody>
          <a:bodyPr/>
          <a:lstStyle/>
          <a:p>
            <a:r>
              <a:rPr lang="pt-PT" dirty="0"/>
              <a:t>Posição lateral de segurança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7126160-279E-63A7-9725-0E12DFFA1268}"/>
              </a:ext>
            </a:extLst>
          </p:cNvPr>
          <p:cNvSpPr/>
          <p:nvPr/>
        </p:nvSpPr>
        <p:spPr>
          <a:xfrm>
            <a:off x="299934" y="2505533"/>
            <a:ext cx="4791790" cy="2185214"/>
          </a:xfrm>
          <a:prstGeom prst="rect">
            <a:avLst/>
          </a:prstGeom>
          <a:ln w="31750">
            <a:noFill/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Para colocar uma vítima em PLS deve-se: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com a outra mão levantar a perna do lado oposto acima do joelho dobrando-a e deixando o pé pousado no chão;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enquanto uma mão apoia a cabeça a outra puxa a perna do lado oposto rolando a vítima para o seu lado;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FC19F4-771C-EBC1-23A1-99EFFA6EAC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01392" y="2593786"/>
            <a:ext cx="3942607" cy="230399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280CE69-A4B6-38C0-5123-BEE716B26D57}"/>
              </a:ext>
            </a:extLst>
          </p:cNvPr>
          <p:cNvSpPr/>
          <p:nvPr/>
        </p:nvSpPr>
        <p:spPr>
          <a:xfrm>
            <a:off x="299934" y="1292332"/>
            <a:ext cx="848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Técnica que permite a estabilidade e a expansão torácica de uma vítima inconsciente, mantendo a permeabilidade da via aérea.</a:t>
            </a:r>
          </a:p>
        </p:txBody>
      </p:sp>
    </p:spTree>
    <p:extLst>
      <p:ext uri="{BB962C8B-B14F-4D97-AF65-F5344CB8AC3E}">
        <p14:creationId xmlns:p14="http://schemas.microsoft.com/office/powerpoint/2010/main" val="13059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5358330" cy="566737"/>
          </a:xfrm>
        </p:spPr>
        <p:txBody>
          <a:bodyPr/>
          <a:lstStyle/>
          <a:p>
            <a:r>
              <a:rPr lang="pt-PT" dirty="0"/>
              <a:t>Posição lateral de segurança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7126160-279E-63A7-9725-0E12DFFA1268}"/>
              </a:ext>
            </a:extLst>
          </p:cNvPr>
          <p:cNvSpPr/>
          <p:nvPr/>
        </p:nvSpPr>
        <p:spPr>
          <a:xfrm>
            <a:off x="299934" y="2505533"/>
            <a:ext cx="4791790" cy="2616101"/>
          </a:xfrm>
          <a:prstGeom prst="rect">
            <a:avLst/>
          </a:prstGeom>
          <a:ln w="31750">
            <a:noFill/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Para colocar uma vítima em PLS deve-se: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estabilizar a perna para que a anca e o joelho formem ângulos retos;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efetuar a inclinação da cabeça para trás assegurando a permeabilidade da VA;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ajustar a mão debaixo do queixo, para manter a extensão;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reavaliar regularmente a respiração.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FC19F4-771C-EBC1-23A1-99EFFA6EAC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01392" y="2593786"/>
            <a:ext cx="3942607" cy="230399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280CE69-A4B6-38C0-5123-BEE716B26D57}"/>
              </a:ext>
            </a:extLst>
          </p:cNvPr>
          <p:cNvSpPr/>
          <p:nvPr/>
        </p:nvSpPr>
        <p:spPr>
          <a:xfrm>
            <a:off x="299934" y="1292332"/>
            <a:ext cx="848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Técnica que permite a estabilidade e a expansão torácica de uma vítima inconsciente, mantendo a permeabilidade da via aérea.</a:t>
            </a:r>
          </a:p>
        </p:txBody>
      </p:sp>
      <p:sp>
        <p:nvSpPr>
          <p:cNvPr id="4" name="Retângulo 3">
            <a:hlinkClick r:id="rId4"/>
            <a:extLst>
              <a:ext uri="{FF2B5EF4-FFF2-40B4-BE49-F238E27FC236}">
                <a16:creationId xmlns:a16="http://schemas.microsoft.com/office/drawing/2014/main" id="{9C5FDDED-7C45-BD9A-3BD4-CA034977D5AF}"/>
              </a:ext>
            </a:extLst>
          </p:cNvPr>
          <p:cNvSpPr/>
          <p:nvPr/>
        </p:nvSpPr>
        <p:spPr>
          <a:xfrm>
            <a:off x="7175500" y="5913105"/>
            <a:ext cx="1968499" cy="3800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/>
              <a:t>Link YouTube</a:t>
            </a:r>
            <a:r>
              <a:rPr lang="pt-PT" sz="1100" dirty="0"/>
              <a:t> </a:t>
            </a:r>
          </a:p>
          <a:p>
            <a:pPr algn="ctr"/>
            <a:r>
              <a:rPr lang="pt-PT" sz="1100" dirty="0"/>
              <a:t>Posição Lateral de Segurança</a:t>
            </a:r>
          </a:p>
        </p:txBody>
      </p:sp>
    </p:spTree>
    <p:extLst>
      <p:ext uri="{BB962C8B-B14F-4D97-AF65-F5344CB8AC3E}">
        <p14:creationId xmlns:p14="http://schemas.microsoft.com/office/powerpoint/2010/main" val="17453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8489278" cy="566737"/>
          </a:xfrm>
        </p:spPr>
        <p:txBody>
          <a:bodyPr/>
          <a:lstStyle/>
          <a:p>
            <a:r>
              <a:rPr lang="pt-PT" dirty="0"/>
              <a:t>Abordagem inicial do ABC </a:t>
            </a:r>
            <a:r>
              <a:rPr lang="pt-PT" sz="2000" dirty="0"/>
              <a:t>(</a:t>
            </a:r>
            <a:r>
              <a:rPr lang="pt-PT" sz="2000" i="1" dirty="0" err="1"/>
              <a:t>airway</a:t>
            </a:r>
            <a:r>
              <a:rPr lang="pt-PT" sz="2000" i="1" dirty="0"/>
              <a:t>, </a:t>
            </a:r>
            <a:r>
              <a:rPr lang="pt-PT" sz="2000" i="1" dirty="0" err="1"/>
              <a:t>breathing</a:t>
            </a:r>
            <a:r>
              <a:rPr lang="pt-PT" sz="2000" i="1" dirty="0"/>
              <a:t> </a:t>
            </a:r>
            <a:r>
              <a:rPr lang="pt-PT" sz="2000" i="1" dirty="0" err="1"/>
              <a:t>and</a:t>
            </a:r>
            <a:r>
              <a:rPr lang="pt-PT" sz="2000" i="1" dirty="0"/>
              <a:t> </a:t>
            </a:r>
            <a:r>
              <a:rPr lang="pt-PT" sz="2000" i="1" dirty="0" err="1"/>
              <a:t>circulation</a:t>
            </a:r>
            <a:r>
              <a:rPr lang="pt-PT" sz="2000" dirty="0"/>
              <a:t>)</a:t>
            </a:r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D04DFB-8DC7-9C24-5C3B-6456A55B5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853980"/>
            <a:ext cx="7876309" cy="47700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3F35FBF-8ABD-1564-7772-05E77B0426B3}"/>
              </a:ext>
            </a:extLst>
          </p:cNvPr>
          <p:cNvSpPr/>
          <p:nvPr/>
        </p:nvSpPr>
        <p:spPr>
          <a:xfrm>
            <a:off x="948674" y="5451219"/>
            <a:ext cx="2400168" cy="1200329"/>
          </a:xfrm>
          <a:prstGeom prst="rect">
            <a:avLst/>
          </a:prstGeom>
          <a:ln w="31750">
            <a:solidFill>
              <a:srgbClr val="E7A929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Avaliar a passagem do ar na via aérea, garantindo que não existe obstrução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DC60700-E2A9-3885-5201-805B4A739AD7}"/>
              </a:ext>
            </a:extLst>
          </p:cNvPr>
          <p:cNvSpPr/>
          <p:nvPr/>
        </p:nvSpPr>
        <p:spPr>
          <a:xfrm>
            <a:off x="3430617" y="5451219"/>
            <a:ext cx="2400168" cy="1000274"/>
          </a:xfrm>
          <a:prstGeom prst="rect">
            <a:avLst/>
          </a:prstGeom>
          <a:ln w="31750"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Avaliar a ventilação da vítima. </a:t>
            </a:r>
          </a:p>
          <a:p>
            <a:pPr>
              <a:spcAft>
                <a:spcPts val="600"/>
              </a:spcAft>
              <a:buClr>
                <a:srgbClr val="84AF5F"/>
              </a:buClr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0EB07CA-F91F-D8C0-9FEB-4BF910432FD0}"/>
              </a:ext>
            </a:extLst>
          </p:cNvPr>
          <p:cNvSpPr/>
          <p:nvPr/>
        </p:nvSpPr>
        <p:spPr>
          <a:xfrm>
            <a:off x="5912560" y="5451219"/>
            <a:ext cx="2400168" cy="923330"/>
          </a:xfrm>
          <a:prstGeom prst="rect">
            <a:avLst/>
          </a:prstGeom>
          <a:ln w="31750">
            <a:solidFill>
              <a:srgbClr val="DF372D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Avaliar a circulação sanguínea e se existem hemorragias.</a:t>
            </a:r>
          </a:p>
        </p:txBody>
      </p:sp>
    </p:spTree>
    <p:extLst>
      <p:ext uri="{BB962C8B-B14F-4D97-AF65-F5344CB8AC3E}">
        <p14:creationId xmlns:p14="http://schemas.microsoft.com/office/powerpoint/2010/main" val="40587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pessoa, chão, homem&#10;&#10;Descrição gerada automaticamente">
            <a:extLst>
              <a:ext uri="{FF2B5EF4-FFF2-40B4-BE49-F238E27FC236}">
                <a16:creationId xmlns:a16="http://schemas.microsoft.com/office/drawing/2014/main" id="{406526FE-710C-3824-99AB-575812D4D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948"/>
          <a:stretch/>
        </p:blipFill>
        <p:spPr>
          <a:xfrm>
            <a:off x="2897578" y="3909391"/>
            <a:ext cx="6246421" cy="2948609"/>
          </a:xfrm>
          <a:prstGeom prst="rect">
            <a:avLst/>
          </a:prstGeom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8489278" cy="566737"/>
          </a:xfrm>
        </p:spPr>
        <p:txBody>
          <a:bodyPr/>
          <a:lstStyle/>
          <a:p>
            <a:r>
              <a:rPr lang="pt-PT" dirty="0"/>
              <a:t>Abordagem inicial do ABC </a:t>
            </a:r>
            <a:r>
              <a:rPr lang="pt-PT" sz="2000" dirty="0"/>
              <a:t>(</a:t>
            </a:r>
            <a:r>
              <a:rPr lang="pt-PT" sz="2000" i="1" dirty="0" err="1"/>
              <a:t>airway</a:t>
            </a:r>
            <a:r>
              <a:rPr lang="pt-PT" sz="2000" i="1" dirty="0"/>
              <a:t>, </a:t>
            </a:r>
            <a:r>
              <a:rPr lang="pt-PT" sz="2000" i="1" dirty="0" err="1"/>
              <a:t>breathing</a:t>
            </a:r>
            <a:r>
              <a:rPr lang="pt-PT" sz="2000" i="1" dirty="0"/>
              <a:t> </a:t>
            </a:r>
            <a:r>
              <a:rPr lang="pt-PT" sz="2000" i="1" dirty="0" err="1"/>
              <a:t>and</a:t>
            </a:r>
            <a:r>
              <a:rPr lang="pt-PT" sz="2000" i="1" dirty="0"/>
              <a:t> </a:t>
            </a:r>
            <a:r>
              <a:rPr lang="pt-PT" sz="2000" i="1" dirty="0" err="1"/>
              <a:t>circulation</a:t>
            </a:r>
            <a:r>
              <a:rPr lang="pt-PT" sz="2000" dirty="0"/>
              <a:t>)</a:t>
            </a:r>
            <a:endParaRPr lang="pt-PT" dirty="0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FEE07645-63CA-E1D4-65F3-79145D88541F}"/>
              </a:ext>
            </a:extLst>
          </p:cNvPr>
          <p:cNvSpPr/>
          <p:nvPr/>
        </p:nvSpPr>
        <p:spPr>
          <a:xfrm>
            <a:off x="446115" y="1185436"/>
            <a:ext cx="3638997" cy="56673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Via aérea (</a:t>
            </a:r>
            <a:r>
              <a:rPr lang="pt-PT" sz="2400" b="1" i="1" dirty="0" err="1"/>
              <a:t>Airway</a:t>
            </a:r>
            <a:r>
              <a:rPr lang="pt-PT" sz="2400" b="1" dirty="0"/>
              <a:t>)</a:t>
            </a:r>
            <a:endParaRPr lang="pt-PT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51358A1-96FD-5B97-3A48-BF68801AB4A1}"/>
              </a:ext>
            </a:extLst>
          </p:cNvPr>
          <p:cNvSpPr/>
          <p:nvPr/>
        </p:nvSpPr>
        <p:spPr>
          <a:xfrm>
            <a:off x="446115" y="1752173"/>
            <a:ext cx="8579132" cy="1985159"/>
          </a:xfrm>
          <a:prstGeom prst="rect">
            <a:avLst/>
          </a:prstGeom>
          <a:ln w="31750">
            <a:noFill/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 principais causas de obstrução da via aérea são: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relaxamento dos músculos da orofaringe em pacientes inconscientes; 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presença de corpos estranhos, de sangue ou de restos alimentares.</a:t>
            </a:r>
          </a:p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Podemos encontrar obstrução na via aérea, observando a agitação da vítima, assim como a alteração ou ausência de resposta verbal. Outros sinais que podem indiciar a obstrução da via aérea são a cianose ou a respiração ruidosa.</a:t>
            </a: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017671F5-0733-B5FE-6599-E6A2209B56DA}"/>
              </a:ext>
            </a:extLst>
          </p:cNvPr>
          <p:cNvSpPr/>
          <p:nvPr/>
        </p:nvSpPr>
        <p:spPr>
          <a:xfrm>
            <a:off x="327362" y="4394513"/>
            <a:ext cx="2570216" cy="1422630"/>
          </a:xfrm>
          <a:prstGeom prst="roundRect">
            <a:avLst/>
          </a:prstGeom>
          <a:solidFill>
            <a:srgbClr val="E46A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O que podes fazer na fase A – </a:t>
            </a:r>
            <a:r>
              <a:rPr lang="pt-PT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Airway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Extensão da cabeça da vítima; 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PLS </a:t>
            </a:r>
            <a:r>
              <a:rPr lang="pt-PT" sz="1600">
                <a:latin typeface="Arial" panose="020B0604020202020204" pitchFamily="34" charset="0"/>
                <a:cs typeface="Arial" panose="020B0604020202020204" pitchFamily="34" charset="0"/>
              </a:rPr>
              <a:t>da vítima.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06526FE-710C-3824-99AB-575812D4D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" b="7024"/>
          <a:stretch/>
        </p:blipFill>
        <p:spPr>
          <a:xfrm>
            <a:off x="2897579" y="2713512"/>
            <a:ext cx="6246421" cy="4144488"/>
          </a:xfrm>
          <a:prstGeom prst="rect">
            <a:avLst/>
          </a:prstGeom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8489278" cy="566737"/>
          </a:xfrm>
        </p:spPr>
        <p:txBody>
          <a:bodyPr/>
          <a:lstStyle/>
          <a:p>
            <a:r>
              <a:rPr lang="pt-PT" dirty="0"/>
              <a:t>Abordagem inicial do ABC </a:t>
            </a:r>
            <a:r>
              <a:rPr lang="pt-PT" sz="2000" dirty="0"/>
              <a:t>(</a:t>
            </a:r>
            <a:r>
              <a:rPr lang="pt-PT" sz="2000" i="1" dirty="0" err="1"/>
              <a:t>airway</a:t>
            </a:r>
            <a:r>
              <a:rPr lang="pt-PT" sz="2000" i="1" dirty="0"/>
              <a:t>, </a:t>
            </a:r>
            <a:r>
              <a:rPr lang="pt-PT" sz="2000" i="1" dirty="0" err="1"/>
              <a:t>breathing</a:t>
            </a:r>
            <a:r>
              <a:rPr lang="pt-PT" sz="2000" i="1" dirty="0"/>
              <a:t> </a:t>
            </a:r>
            <a:r>
              <a:rPr lang="pt-PT" sz="2000" i="1" dirty="0" err="1"/>
              <a:t>and</a:t>
            </a:r>
            <a:r>
              <a:rPr lang="pt-PT" sz="2000" i="1" dirty="0"/>
              <a:t> </a:t>
            </a:r>
            <a:r>
              <a:rPr lang="pt-PT" sz="2000" i="1" dirty="0" err="1"/>
              <a:t>circulation</a:t>
            </a:r>
            <a:r>
              <a:rPr lang="pt-PT" sz="2000" dirty="0"/>
              <a:t>)</a:t>
            </a:r>
            <a:endParaRPr lang="pt-PT" dirty="0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FEE07645-63CA-E1D4-65F3-79145D88541F}"/>
              </a:ext>
            </a:extLst>
          </p:cNvPr>
          <p:cNvSpPr/>
          <p:nvPr/>
        </p:nvSpPr>
        <p:spPr>
          <a:xfrm>
            <a:off x="446115" y="1185436"/>
            <a:ext cx="3638997" cy="56673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Ventilação (</a:t>
            </a:r>
            <a:r>
              <a:rPr lang="pt-PT" sz="2400" b="1" i="1" dirty="0" err="1"/>
              <a:t>Breathing</a:t>
            </a:r>
            <a:r>
              <a:rPr lang="pt-PT" sz="2400" b="1" dirty="0"/>
              <a:t>)</a:t>
            </a:r>
            <a:endParaRPr lang="pt-PT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51358A1-96FD-5B97-3A48-BF68801AB4A1}"/>
              </a:ext>
            </a:extLst>
          </p:cNvPr>
          <p:cNvSpPr/>
          <p:nvPr/>
        </p:nvSpPr>
        <p:spPr>
          <a:xfrm>
            <a:off x="446115" y="1752173"/>
            <a:ext cx="8579132" cy="646331"/>
          </a:xfrm>
          <a:prstGeom prst="rect">
            <a:avLst/>
          </a:prstGeom>
          <a:ln w="31750">
            <a:noFill/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Depois de permeabilizada a via aérea, torna-se fundamental a avaliação da ventilação da vítima. </a:t>
            </a: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017671F5-0733-B5FE-6599-E6A2209B56DA}"/>
              </a:ext>
            </a:extLst>
          </p:cNvPr>
          <p:cNvSpPr/>
          <p:nvPr/>
        </p:nvSpPr>
        <p:spPr>
          <a:xfrm>
            <a:off x="605642" y="2624447"/>
            <a:ext cx="4417620" cy="2018804"/>
          </a:xfrm>
          <a:prstGeom prst="roundRect">
            <a:avLst/>
          </a:prstGeom>
          <a:solidFill>
            <a:srgbClr val="E46A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O que podes fazer na fase B – </a:t>
            </a:r>
            <a:r>
              <a:rPr lang="pt-PT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Breathing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Posicionar melhor o paciente para beneficiar da ventilação com elevação do tronco.</a:t>
            </a:r>
          </a:p>
        </p:txBody>
      </p:sp>
    </p:spTree>
    <p:extLst>
      <p:ext uri="{BB962C8B-B14F-4D97-AF65-F5344CB8AC3E}">
        <p14:creationId xmlns:p14="http://schemas.microsoft.com/office/powerpoint/2010/main" val="363236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pessoa&#10;&#10;Descrição gerada automaticamente">
            <a:extLst>
              <a:ext uri="{FF2B5EF4-FFF2-40B4-BE49-F238E27FC236}">
                <a16:creationId xmlns:a16="http://schemas.microsoft.com/office/drawing/2014/main" id="{F12F99CD-C501-EE56-DCEA-F76A97F9F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278" y="3428999"/>
            <a:ext cx="4133721" cy="3429227"/>
          </a:xfrm>
          <a:prstGeom prst="rect">
            <a:avLst/>
          </a:prstGeom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8489278" cy="566737"/>
          </a:xfrm>
        </p:spPr>
        <p:txBody>
          <a:bodyPr/>
          <a:lstStyle/>
          <a:p>
            <a:r>
              <a:rPr lang="pt-PT" dirty="0"/>
              <a:t>Abordagem inicial do ABC </a:t>
            </a:r>
            <a:r>
              <a:rPr lang="pt-PT" sz="2000" dirty="0"/>
              <a:t>(</a:t>
            </a:r>
            <a:r>
              <a:rPr lang="pt-PT" sz="2000" i="1" dirty="0" err="1"/>
              <a:t>airway</a:t>
            </a:r>
            <a:r>
              <a:rPr lang="pt-PT" sz="2000" i="1" dirty="0"/>
              <a:t>, </a:t>
            </a:r>
            <a:r>
              <a:rPr lang="pt-PT" sz="2000" i="1" dirty="0" err="1"/>
              <a:t>breathing</a:t>
            </a:r>
            <a:r>
              <a:rPr lang="pt-PT" sz="2000" i="1" dirty="0"/>
              <a:t> </a:t>
            </a:r>
            <a:r>
              <a:rPr lang="pt-PT" sz="2000" i="1" dirty="0" err="1"/>
              <a:t>and</a:t>
            </a:r>
            <a:r>
              <a:rPr lang="pt-PT" sz="2000" i="1" dirty="0"/>
              <a:t> </a:t>
            </a:r>
            <a:r>
              <a:rPr lang="pt-PT" sz="2000" i="1" dirty="0" err="1"/>
              <a:t>circulation</a:t>
            </a:r>
            <a:r>
              <a:rPr lang="pt-PT" sz="2000" dirty="0"/>
              <a:t>)</a:t>
            </a:r>
            <a:endParaRPr lang="pt-PT" dirty="0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FEE07645-63CA-E1D4-65F3-79145D88541F}"/>
              </a:ext>
            </a:extLst>
          </p:cNvPr>
          <p:cNvSpPr/>
          <p:nvPr/>
        </p:nvSpPr>
        <p:spPr>
          <a:xfrm>
            <a:off x="446115" y="1185436"/>
            <a:ext cx="3638997" cy="566737"/>
          </a:xfrm>
          <a:prstGeom prst="rect">
            <a:avLst/>
          </a:prstGeom>
          <a:solidFill>
            <a:srgbClr val="DF37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Circulação (</a:t>
            </a:r>
            <a:r>
              <a:rPr lang="pt-PT" sz="2400" b="1" i="1" dirty="0" err="1"/>
              <a:t>Circulation</a:t>
            </a:r>
            <a:r>
              <a:rPr lang="pt-PT" sz="2400" b="1" dirty="0"/>
              <a:t>)</a:t>
            </a:r>
            <a:endParaRPr lang="pt-PT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51358A1-96FD-5B97-3A48-BF68801AB4A1}"/>
              </a:ext>
            </a:extLst>
          </p:cNvPr>
          <p:cNvSpPr/>
          <p:nvPr/>
        </p:nvSpPr>
        <p:spPr>
          <a:xfrm>
            <a:off x="446115" y="1752173"/>
            <a:ext cx="8579132" cy="2062103"/>
          </a:xfrm>
          <a:prstGeom prst="rect">
            <a:avLst/>
          </a:prstGeom>
          <a:ln w="31750">
            <a:noFill/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Alguns parâmetros são fundamentais na avaliação inicial da circulação: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modificações na coloração da pele (por exemplo, a palidez);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sudorese (transpiração);</a:t>
            </a:r>
          </a:p>
          <a:p>
            <a:pPr marL="285750" indent="-285750">
              <a:spcAft>
                <a:spcPts val="600"/>
              </a:spcAft>
              <a:buClr>
                <a:srgbClr val="84AF5F"/>
              </a:buClr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extremidades frias (mãos e pés).</a:t>
            </a:r>
          </a:p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É também importante a determinação dos pontos onde, eventualmente, ocorram as hemorragias e efetuar o seu controlo.</a:t>
            </a: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017671F5-0733-B5FE-6599-E6A2209B56DA}"/>
              </a:ext>
            </a:extLst>
          </p:cNvPr>
          <p:cNvSpPr/>
          <p:nvPr/>
        </p:nvSpPr>
        <p:spPr>
          <a:xfrm>
            <a:off x="327362" y="4258367"/>
            <a:ext cx="4564163" cy="2155767"/>
          </a:xfrm>
          <a:prstGeom prst="roundRect">
            <a:avLst/>
          </a:prstGeom>
          <a:solidFill>
            <a:srgbClr val="E46A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O que podes fazer na fase C – </a:t>
            </a:r>
            <a:r>
              <a:rPr lang="pt-PT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Em caso de hemorragia, elevar o membro e fazer compressão manual direta ou indireta.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Fazer o controlo de temperatura, tapando a vítima com uma manta.</a:t>
            </a:r>
          </a:p>
        </p:txBody>
      </p:sp>
    </p:spTree>
    <p:extLst>
      <p:ext uri="{BB962C8B-B14F-4D97-AF65-F5344CB8AC3E}">
        <p14:creationId xmlns:p14="http://schemas.microsoft.com/office/powerpoint/2010/main" val="20938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pessoa, remoto, jogo, propriedade&#10;&#10;Descrição gerada automaticamente">
            <a:extLst>
              <a:ext uri="{FF2B5EF4-FFF2-40B4-BE49-F238E27FC236}">
                <a16:creationId xmlns:a16="http://schemas.microsoft.com/office/drawing/2014/main" id="{190FFEEC-EDD6-26D7-1199-04E04A666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5092"/>
          <a:stretch/>
        </p:blipFill>
        <p:spPr>
          <a:xfrm>
            <a:off x="2544673" y="1317066"/>
            <a:ext cx="6599328" cy="5540934"/>
          </a:xfrm>
          <a:prstGeom prst="rect">
            <a:avLst/>
          </a:prstGeom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8489278" cy="785963"/>
          </a:xfrm>
        </p:spPr>
        <p:txBody>
          <a:bodyPr/>
          <a:lstStyle/>
          <a:p>
            <a:pPr marL="0"/>
            <a:r>
              <a:rPr lang="pt-PT" dirty="0"/>
              <a:t>Procedimentos a implementar para um correto alarme em caso de emergência</a:t>
            </a: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017671F5-0733-B5FE-6599-E6A2209B56DA}"/>
              </a:ext>
            </a:extLst>
          </p:cNvPr>
          <p:cNvSpPr/>
          <p:nvPr/>
        </p:nvSpPr>
        <p:spPr>
          <a:xfrm>
            <a:off x="434241" y="1977646"/>
            <a:ext cx="2142705" cy="2023679"/>
          </a:xfrm>
          <a:prstGeom prst="roundRect">
            <a:avLst/>
          </a:prstGeom>
          <a:solidFill>
            <a:srgbClr val="E7A92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1 | ONDE?</a:t>
            </a:r>
          </a:p>
          <a:p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Indicação da localização exata e, sempre que possível, de pontos de referência</a:t>
            </a:r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18E36318-D973-E04C-8BAC-DAAFE5E3DB56}"/>
              </a:ext>
            </a:extLst>
          </p:cNvPr>
          <p:cNvSpPr/>
          <p:nvPr/>
        </p:nvSpPr>
        <p:spPr>
          <a:xfrm>
            <a:off x="2643051" y="1977645"/>
            <a:ext cx="2142705" cy="2023679"/>
          </a:xfrm>
          <a:prstGeom prst="roundRect">
            <a:avLst/>
          </a:prstGeom>
          <a:solidFill>
            <a:srgbClr val="81C5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2 | O QUÊ?</a:t>
            </a:r>
          </a:p>
          <a:p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Indicação da localização exata e, sempre que possível, de pontos de referência</a:t>
            </a:r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4C26AC85-DFDB-A13D-1919-4D154CABDCAA}"/>
              </a:ext>
            </a:extLst>
          </p:cNvPr>
          <p:cNvSpPr/>
          <p:nvPr/>
        </p:nvSpPr>
        <p:spPr>
          <a:xfrm>
            <a:off x="434241" y="4206271"/>
            <a:ext cx="2142705" cy="202367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3 | QUEM?</a:t>
            </a:r>
          </a:p>
          <a:p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Indicação da localização exata e, sempre que possível, de pontos de referência</a:t>
            </a:r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6C0B7005-C0C6-73F6-EC78-4694AB48FCA9}"/>
              </a:ext>
            </a:extLst>
          </p:cNvPr>
          <p:cNvSpPr/>
          <p:nvPr/>
        </p:nvSpPr>
        <p:spPr>
          <a:xfrm>
            <a:off x="2643051" y="4206271"/>
            <a:ext cx="2142705" cy="20236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4 | COMO?</a:t>
            </a:r>
          </a:p>
          <a:p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Indicação da localização exata e, sempre que possível, de pontos de referência</a:t>
            </a: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5710D950-76FA-85D3-FD9F-6A5E1392A95D}"/>
              </a:ext>
            </a:extLst>
          </p:cNvPr>
          <p:cNvSpPr/>
          <p:nvPr/>
        </p:nvSpPr>
        <p:spPr>
          <a:xfrm>
            <a:off x="1136553" y="2556721"/>
            <a:ext cx="3012996" cy="288920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O QUE NÃO FAZER!</a:t>
            </a:r>
          </a:p>
          <a:p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Nunca desligar a chamada de emergência até que te digam o que fazer!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Não fazer chamadas falsas para o 112. Usa este número apenas em caso de emergência.</a:t>
            </a:r>
          </a:p>
        </p:txBody>
      </p:sp>
      <p:sp>
        <p:nvSpPr>
          <p:cNvPr id="13" name="Retângulo 12">
            <a:hlinkClick r:id="rId4"/>
            <a:extLst>
              <a:ext uri="{FF2B5EF4-FFF2-40B4-BE49-F238E27FC236}">
                <a16:creationId xmlns:a16="http://schemas.microsoft.com/office/drawing/2014/main" id="{742984EF-C4C6-1FC7-9789-51E14AE39D47}"/>
              </a:ext>
            </a:extLst>
          </p:cNvPr>
          <p:cNvSpPr/>
          <p:nvPr/>
        </p:nvSpPr>
        <p:spPr>
          <a:xfrm>
            <a:off x="7799942" y="2970851"/>
            <a:ext cx="1344058" cy="3800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/>
              <a:t>Link YouTube</a:t>
            </a:r>
            <a:r>
              <a:rPr lang="pt-PT" sz="1100" dirty="0"/>
              <a:t> </a:t>
            </a:r>
          </a:p>
          <a:p>
            <a:pPr algn="ctr"/>
            <a:r>
              <a:rPr lang="pt-PT" sz="1100" dirty="0"/>
              <a:t>SNS 24 ou INEM</a:t>
            </a:r>
          </a:p>
        </p:txBody>
      </p:sp>
    </p:spTree>
    <p:extLst>
      <p:ext uri="{BB962C8B-B14F-4D97-AF65-F5344CB8AC3E}">
        <p14:creationId xmlns:p14="http://schemas.microsoft.com/office/powerpoint/2010/main" val="22668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8489278" cy="785963"/>
          </a:xfrm>
        </p:spPr>
        <p:txBody>
          <a:bodyPr/>
          <a:lstStyle/>
          <a:p>
            <a:pPr marL="0"/>
            <a:r>
              <a:rPr lang="pt-PT" dirty="0"/>
              <a:t>Em síntese</a:t>
            </a:r>
          </a:p>
        </p:txBody>
      </p:sp>
      <p:pic>
        <p:nvPicPr>
          <p:cNvPr id="4" name="Imagem 3">
            <a:hlinkClick r:id="rId3"/>
            <a:extLst>
              <a:ext uri="{FF2B5EF4-FFF2-40B4-BE49-F238E27FC236}">
                <a16:creationId xmlns:a16="http://schemas.microsoft.com/office/drawing/2014/main" id="{AD9CD716-7E54-ACDB-7107-8DC059215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771" y="2673711"/>
            <a:ext cx="2674457" cy="151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3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4059812" cy="566737"/>
          </a:xfrm>
        </p:spPr>
        <p:txBody>
          <a:bodyPr/>
          <a:lstStyle/>
          <a:p>
            <a:r>
              <a:rPr lang="pt-PT" dirty="0"/>
              <a:t>Suporte básico de vida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0E07038-9B29-1548-8517-A416C8E8DA1D}"/>
              </a:ext>
            </a:extLst>
          </p:cNvPr>
          <p:cNvSpPr/>
          <p:nvPr/>
        </p:nvSpPr>
        <p:spPr>
          <a:xfrm>
            <a:off x="327362" y="1446331"/>
            <a:ext cx="84036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Conjunto de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procedimentos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que permite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reconhecer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situações em que a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vítima não respira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pedir ajuda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iniciar as manobras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que mantêm a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circulação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oxigenação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dos órgãos “nobres” (cérebro e coração), até à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chegada de ajuda diferenciada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agem 3" descr="Uma imagem com pessoa, homem&#10;&#10;Descrição gerada automaticamente">
            <a:extLst>
              <a:ext uri="{FF2B5EF4-FFF2-40B4-BE49-F238E27FC236}">
                <a16:creationId xmlns:a16="http://schemas.microsoft.com/office/drawing/2014/main" id="{BC8AA4AE-F66E-007E-FFAF-2335BD1F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384"/>
            <a:ext cx="3048133" cy="14996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BB5CEEB-F03F-7435-4BD0-B0894716A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814" y="3393667"/>
            <a:ext cx="2892930" cy="1964717"/>
          </a:xfrm>
          <a:prstGeom prst="rect">
            <a:avLst/>
          </a:prstGeom>
        </p:spPr>
      </p:pic>
      <p:pic>
        <p:nvPicPr>
          <p:cNvPr id="8" name="Imagem 7" descr="Uma imagem com relva, pessoa, exterior, pés&#10;&#10;Descrição gerada automaticamente">
            <a:extLst>
              <a:ext uri="{FF2B5EF4-FFF2-40B4-BE49-F238E27FC236}">
                <a16:creationId xmlns:a16="http://schemas.microsoft.com/office/drawing/2014/main" id="{954DF4B2-FE0E-A270-A0B6-351A3AE10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174" y="5358384"/>
            <a:ext cx="2776517" cy="1499616"/>
          </a:xfrm>
          <a:prstGeom prst="rect">
            <a:avLst/>
          </a:prstGeom>
        </p:spPr>
      </p:pic>
      <p:pic>
        <p:nvPicPr>
          <p:cNvPr id="10" name="Imagem 9" descr="Uma imagem com texto, exterior, árvore, palma&#10;&#10;Descrição gerada automaticamente">
            <a:extLst>
              <a:ext uri="{FF2B5EF4-FFF2-40B4-BE49-F238E27FC236}">
                <a16:creationId xmlns:a16="http://schemas.microsoft.com/office/drawing/2014/main" id="{68814AE9-BC0D-6891-B4EF-B7AF725370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204"/>
          <a:stretch/>
        </p:blipFill>
        <p:spPr>
          <a:xfrm>
            <a:off x="6539230" y="3393667"/>
            <a:ext cx="2604770" cy="19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9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1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</a:t>
            </a:r>
            <a:r>
              <a:rPr lang="pt-PT" sz="24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A primeira etapa da cadeia de sobrevivência é ...</a:t>
            </a:r>
          </a:p>
        </p:txBody>
      </p:sp>
      <p:sp>
        <p:nvSpPr>
          <p:cNvPr id="4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6" y="3054870"/>
            <a:ext cx="4695403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 </a:t>
            </a:r>
            <a:r>
              <a:rPr lang="pt-PT" sz="2800" dirty="0"/>
              <a:t>estabilizar.</a:t>
            </a:r>
          </a:p>
        </p:txBody>
      </p:sp>
      <p:sp>
        <p:nvSpPr>
          <p:cNvPr id="5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4695403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800" dirty="0"/>
              <a:t>ligar 112. </a:t>
            </a:r>
          </a:p>
        </p:txBody>
      </p:sp>
      <p:sp>
        <p:nvSpPr>
          <p:cNvPr id="6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5" y="4870310"/>
            <a:ext cx="4695403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800" dirty="0"/>
              <a:t>desfibrilhar.</a:t>
            </a:r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83B48979-787A-AF7A-D57A-D05C1F82FD12}"/>
              </a:ext>
            </a:extLst>
          </p:cNvPr>
          <p:cNvSpPr/>
          <p:nvPr/>
        </p:nvSpPr>
        <p:spPr>
          <a:xfrm>
            <a:off x="670414" y="5778030"/>
            <a:ext cx="4695403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D | </a:t>
            </a:r>
            <a:r>
              <a:rPr lang="pt-PT" sz="2800" dirty="0"/>
              <a:t>reanimar.</a:t>
            </a:r>
          </a:p>
        </p:txBody>
      </p:sp>
    </p:spTree>
    <p:extLst>
      <p:ext uri="{BB962C8B-B14F-4D97-AF65-F5344CB8AC3E}">
        <p14:creationId xmlns:p14="http://schemas.microsoft.com/office/powerpoint/2010/main" val="33180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1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</a:t>
            </a:r>
            <a:r>
              <a:rPr lang="pt-PT" sz="24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A primeira etapa da cadeia de sobrevivência é ...</a:t>
            </a:r>
            <a:endParaRPr lang="pt-PT" sz="2800" dirty="0">
              <a:solidFill>
                <a:srgbClr val="000000"/>
              </a:solidFill>
              <a:ea typeface="Palatino" pitchFamily="-110" charset="0"/>
              <a:cs typeface="Arial"/>
              <a:sym typeface="Palatino" pitchFamily="-110" charset="0"/>
            </a:endParaRP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6" y="3054870"/>
            <a:ext cx="4695403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 </a:t>
            </a:r>
            <a:r>
              <a:rPr lang="pt-PT" sz="2800" dirty="0"/>
              <a:t>estabilizar.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4695403" cy="7482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800" dirty="0"/>
              <a:t>ligar 112. 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5" y="4870310"/>
            <a:ext cx="4695403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800" dirty="0"/>
              <a:t>desfibrilhar.</a:t>
            </a:r>
          </a:p>
        </p:txBody>
      </p:sp>
      <p:sp>
        <p:nvSpPr>
          <p:cNvPr id="9" name="Retângulo Arredondado 8">
            <a:hlinkClick r:id="rId2" action="ppaction://hlinksldjump"/>
            <a:extLst>
              <a:ext uri="{FF2B5EF4-FFF2-40B4-BE49-F238E27FC236}">
                <a16:creationId xmlns:a16="http://schemas.microsoft.com/office/drawing/2014/main" id="{B2EDAD79-62E6-8E4E-AD47-CD49ED00D9CC}"/>
              </a:ext>
            </a:extLst>
          </p:cNvPr>
          <p:cNvSpPr/>
          <p:nvPr/>
        </p:nvSpPr>
        <p:spPr>
          <a:xfrm>
            <a:off x="6551525" y="5802360"/>
            <a:ext cx="2273818" cy="74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Próxima pergunta</a:t>
            </a: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26EF467B-6182-1FA4-A768-4B603BCC1F9F}"/>
              </a:ext>
            </a:extLst>
          </p:cNvPr>
          <p:cNvSpPr/>
          <p:nvPr/>
        </p:nvSpPr>
        <p:spPr>
          <a:xfrm>
            <a:off x="670415" y="5778030"/>
            <a:ext cx="4695403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D | </a:t>
            </a:r>
            <a:r>
              <a:rPr lang="pt-PT" sz="2800" dirty="0"/>
              <a:t>reanimar.</a:t>
            </a:r>
          </a:p>
        </p:txBody>
      </p:sp>
    </p:spTree>
    <p:extLst>
      <p:ext uri="{BB962C8B-B14F-4D97-AF65-F5344CB8AC3E}">
        <p14:creationId xmlns:p14="http://schemas.microsoft.com/office/powerpoint/2010/main" val="39210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1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</a:t>
            </a:r>
            <a:r>
              <a:rPr lang="pt-PT" sz="24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A primeira etapa da cadeia de sobrevivência é ...</a:t>
            </a:r>
            <a:endParaRPr lang="pt-PT" sz="2800" dirty="0">
              <a:solidFill>
                <a:srgbClr val="000000"/>
              </a:solidFill>
              <a:ea typeface="Palatino" pitchFamily="-110" charset="0"/>
              <a:cs typeface="Arial"/>
              <a:sym typeface="Palatino" pitchFamily="-110" charset="0"/>
            </a:endParaRPr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2224298" y="3758956"/>
            <a:ext cx="4695403" cy="74826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Tentar novamente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31734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2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Segundo o algoritmo de Suporte Básico de Vida a primeira ação a ter é ...</a:t>
            </a:r>
          </a:p>
        </p:txBody>
      </p:sp>
      <p:sp>
        <p:nvSpPr>
          <p:cNvPr id="4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5" y="3054870"/>
            <a:ext cx="5896639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 </a:t>
            </a:r>
            <a:r>
              <a:rPr lang="pt-PT" sz="2800" dirty="0"/>
              <a:t>efetuar compressões torácicas.</a:t>
            </a:r>
          </a:p>
        </p:txBody>
      </p:sp>
      <p:sp>
        <p:nvSpPr>
          <p:cNvPr id="5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5896640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800" dirty="0"/>
              <a:t>permeabilizar a via aérea.</a:t>
            </a:r>
          </a:p>
        </p:txBody>
      </p:sp>
      <p:sp>
        <p:nvSpPr>
          <p:cNvPr id="6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5" y="4870310"/>
            <a:ext cx="5896637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800" dirty="0"/>
              <a:t>garantir condições de segurança.</a:t>
            </a:r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670414" y="5802360"/>
            <a:ext cx="5896638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D | </a:t>
            </a:r>
            <a:r>
              <a:rPr lang="pt-PT" sz="2800" dirty="0"/>
              <a:t>efetuar insuflações.</a:t>
            </a:r>
          </a:p>
        </p:txBody>
      </p:sp>
    </p:spTree>
    <p:extLst>
      <p:ext uri="{BB962C8B-B14F-4D97-AF65-F5344CB8AC3E}">
        <p14:creationId xmlns:p14="http://schemas.microsoft.com/office/powerpoint/2010/main" val="6937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2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Segundo o algoritmo de Suporte Básico de Vida a primeira ação a ter é ...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6" y="3054870"/>
            <a:ext cx="5881109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 </a:t>
            </a:r>
            <a:r>
              <a:rPr lang="pt-PT" sz="2800" dirty="0"/>
              <a:t>efetuar compressões torácicas.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5881110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800" dirty="0"/>
              <a:t>permeabilizar a via aérea.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4" y="4870310"/>
            <a:ext cx="5896800" cy="7482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800" dirty="0"/>
              <a:t>garantir condições de segurança.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670414" y="5802360"/>
            <a:ext cx="5896800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D | </a:t>
            </a:r>
            <a:r>
              <a:rPr lang="pt-PT" sz="2800" dirty="0"/>
              <a:t>efetuar insuflações.</a:t>
            </a:r>
            <a:endParaRPr lang="pt-PT" sz="2800" i="1" dirty="0"/>
          </a:p>
        </p:txBody>
      </p:sp>
      <p:sp>
        <p:nvSpPr>
          <p:cNvPr id="9" name="Retângulo Arredondado 8">
            <a:hlinkClick r:id="rId2" action="ppaction://hlinksldjump"/>
            <a:extLst>
              <a:ext uri="{FF2B5EF4-FFF2-40B4-BE49-F238E27FC236}">
                <a16:creationId xmlns:a16="http://schemas.microsoft.com/office/drawing/2014/main" id="{B2EDAD79-62E6-8E4E-AD47-CD49ED00D9CC}"/>
              </a:ext>
            </a:extLst>
          </p:cNvPr>
          <p:cNvSpPr/>
          <p:nvPr/>
        </p:nvSpPr>
        <p:spPr>
          <a:xfrm>
            <a:off x="6807199" y="5802360"/>
            <a:ext cx="2018143" cy="74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Próxima pergunta</a:t>
            </a:r>
          </a:p>
        </p:txBody>
      </p:sp>
    </p:spTree>
    <p:extLst>
      <p:ext uri="{BB962C8B-B14F-4D97-AF65-F5344CB8AC3E}">
        <p14:creationId xmlns:p14="http://schemas.microsoft.com/office/powerpoint/2010/main" val="30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2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Segundo o algoritmo de Suporte Básico de Vida a primeira ação a ter é ...</a:t>
            </a:r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2224298" y="3758956"/>
            <a:ext cx="4695403" cy="74826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Tentar novamente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45609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3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A imagem representa ...</a:t>
            </a:r>
          </a:p>
        </p:txBody>
      </p:sp>
      <p:sp>
        <p:nvSpPr>
          <p:cNvPr id="4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7" y="3054870"/>
            <a:ext cx="4754026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 </a:t>
            </a:r>
            <a:r>
              <a:rPr lang="pt-PT" sz="2800" dirty="0"/>
              <a:t>pancadas interescapulares.</a:t>
            </a:r>
          </a:p>
        </p:txBody>
      </p:sp>
      <p:sp>
        <p:nvSpPr>
          <p:cNvPr id="5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4754026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800" dirty="0"/>
              <a:t>compressões abdominais.</a:t>
            </a:r>
          </a:p>
        </p:txBody>
      </p:sp>
      <p:sp>
        <p:nvSpPr>
          <p:cNvPr id="8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3AB78129-932D-5746-6C18-DE91560AEC1F}"/>
              </a:ext>
            </a:extLst>
          </p:cNvPr>
          <p:cNvSpPr/>
          <p:nvPr/>
        </p:nvSpPr>
        <p:spPr>
          <a:xfrm>
            <a:off x="670415" y="4893814"/>
            <a:ext cx="4754026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800" dirty="0"/>
              <a:t>compressões torácicas.</a:t>
            </a:r>
          </a:p>
        </p:txBody>
      </p:sp>
      <p:pic>
        <p:nvPicPr>
          <p:cNvPr id="9" name="Imagem 8" descr="Uma imagem com pessoa, homem, interior&#10;&#10;Descrição gerada automaticamente">
            <a:extLst>
              <a:ext uri="{FF2B5EF4-FFF2-40B4-BE49-F238E27FC236}">
                <a16:creationId xmlns:a16="http://schemas.microsoft.com/office/drawing/2014/main" id="{B6E47372-E7DD-3240-FA74-25FE2D8CB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443" y="2975980"/>
            <a:ext cx="3719557" cy="25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3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A imagem representa ...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7" y="3054870"/>
            <a:ext cx="4754026" cy="7482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 </a:t>
            </a:r>
            <a:r>
              <a:rPr lang="pt-PT" sz="2800" dirty="0"/>
              <a:t>pancadas interescapulares.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4754026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800" dirty="0"/>
              <a:t>compressões abdominais.</a:t>
            </a:r>
          </a:p>
        </p:txBody>
      </p:sp>
      <p:sp>
        <p:nvSpPr>
          <p:cNvPr id="9" name="Retângulo Arredondado 8">
            <a:hlinkClick r:id="rId2" action="ppaction://hlinksldjump"/>
            <a:extLst>
              <a:ext uri="{FF2B5EF4-FFF2-40B4-BE49-F238E27FC236}">
                <a16:creationId xmlns:a16="http://schemas.microsoft.com/office/drawing/2014/main" id="{B2EDAD79-62E6-8E4E-AD47-CD49ED00D9CC}"/>
              </a:ext>
            </a:extLst>
          </p:cNvPr>
          <p:cNvSpPr/>
          <p:nvPr/>
        </p:nvSpPr>
        <p:spPr>
          <a:xfrm>
            <a:off x="6551525" y="5802360"/>
            <a:ext cx="2273818" cy="74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Próxima pergunta</a:t>
            </a:r>
          </a:p>
        </p:txBody>
      </p:sp>
      <p:sp>
        <p:nvSpPr>
          <p:cNvPr id="7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CA798D3C-E5A6-38DF-964B-86E78D5E9602}"/>
              </a:ext>
            </a:extLst>
          </p:cNvPr>
          <p:cNvSpPr/>
          <p:nvPr/>
        </p:nvSpPr>
        <p:spPr>
          <a:xfrm>
            <a:off x="670415" y="4893814"/>
            <a:ext cx="4754026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800" dirty="0"/>
              <a:t>compressões torácicas.</a:t>
            </a:r>
          </a:p>
        </p:txBody>
      </p:sp>
      <p:pic>
        <p:nvPicPr>
          <p:cNvPr id="8" name="Imagem 7" descr="Uma imagem com pessoa, homem, interior&#10;&#10;Descrição gerada automaticamente">
            <a:extLst>
              <a:ext uri="{FF2B5EF4-FFF2-40B4-BE49-F238E27FC236}">
                <a16:creationId xmlns:a16="http://schemas.microsoft.com/office/drawing/2014/main" id="{32A535D4-71EF-F300-F20A-0BFE3DE9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443" y="2975980"/>
            <a:ext cx="3719557" cy="25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3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A imagem representa ...</a:t>
            </a:r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2224298" y="3758956"/>
            <a:ext cx="4695403" cy="74826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Tentar novamente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82112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4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No caso de </a:t>
            </a:r>
            <a:r>
              <a:rPr lang="pt-PT" sz="27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socorro de vítimas de uma obstrução da via aérea grave, em que a vítima está inconsciente deve-se ...</a:t>
            </a:r>
          </a:p>
        </p:txBody>
      </p:sp>
      <p:sp>
        <p:nvSpPr>
          <p:cNvPr id="4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6" y="3054870"/>
            <a:ext cx="5084340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</a:t>
            </a:r>
            <a:r>
              <a:rPr lang="pt-PT" sz="2800" dirty="0"/>
              <a:t> </a:t>
            </a:r>
            <a:r>
              <a:rPr lang="pt-PT" sz="2000" dirty="0"/>
              <a:t>encorajar a tosse.</a:t>
            </a:r>
            <a:endParaRPr lang="pt-PT" sz="2800" dirty="0"/>
          </a:p>
        </p:txBody>
      </p:sp>
      <p:sp>
        <p:nvSpPr>
          <p:cNvPr id="5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5084341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000" dirty="0"/>
              <a:t>aplicar 5 compressões abdominais. </a:t>
            </a:r>
          </a:p>
        </p:txBody>
      </p:sp>
      <p:sp>
        <p:nvSpPr>
          <p:cNvPr id="6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5" y="4870310"/>
            <a:ext cx="5084342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000" dirty="0"/>
              <a:t>aplicar 5 pancadas interescapulares.</a:t>
            </a:r>
          </a:p>
        </p:txBody>
      </p:sp>
      <p:sp>
        <p:nvSpPr>
          <p:cNvPr id="7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670414" y="5802360"/>
            <a:ext cx="5084342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D | </a:t>
            </a:r>
            <a:r>
              <a:rPr lang="pt-PT" sz="2000" dirty="0"/>
              <a:t>ligar para o 112.</a:t>
            </a:r>
          </a:p>
        </p:txBody>
      </p:sp>
    </p:spTree>
    <p:extLst>
      <p:ext uri="{BB962C8B-B14F-4D97-AF65-F5344CB8AC3E}">
        <p14:creationId xmlns:p14="http://schemas.microsoft.com/office/powerpoint/2010/main" val="16742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4059812" cy="566737"/>
          </a:xfrm>
        </p:spPr>
        <p:txBody>
          <a:bodyPr/>
          <a:lstStyle/>
          <a:p>
            <a:r>
              <a:rPr lang="pt-PT" dirty="0"/>
              <a:t>Cadeia de sobrevivência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0E07038-9B29-1548-8517-A416C8E8DA1D}"/>
              </a:ext>
            </a:extLst>
          </p:cNvPr>
          <p:cNvSpPr/>
          <p:nvPr/>
        </p:nvSpPr>
        <p:spPr>
          <a:xfrm>
            <a:off x="327362" y="1203373"/>
            <a:ext cx="8403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Sequência de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procedimentos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que permitem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recuperar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a vida de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vítimas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paragem cardiorrespiratória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agem 3" descr="Uma imagem com texto, ClipArt&#10;&#10;Descrição gerada automaticamente">
            <a:extLst>
              <a:ext uri="{FF2B5EF4-FFF2-40B4-BE49-F238E27FC236}">
                <a16:creationId xmlns:a16="http://schemas.microsoft.com/office/drawing/2014/main" id="{8C3643F1-2D47-1FDF-C1B5-379EBA76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81231"/>
            <a:ext cx="7772400" cy="2128746"/>
          </a:xfrm>
          <a:prstGeom prst="rect">
            <a:avLst/>
          </a:prstGeom>
        </p:spPr>
      </p:pic>
      <p:sp>
        <p:nvSpPr>
          <p:cNvPr id="5" name="Rectangle 32">
            <a:extLst>
              <a:ext uri="{FF2B5EF4-FFF2-40B4-BE49-F238E27FC236}">
                <a16:creationId xmlns:a16="http://schemas.microsoft.com/office/drawing/2014/main" id="{3296AA03-EE6A-91B1-C409-9C44210DCE7C}"/>
              </a:ext>
            </a:extLst>
          </p:cNvPr>
          <p:cNvSpPr/>
          <p:nvPr/>
        </p:nvSpPr>
        <p:spPr>
          <a:xfrm>
            <a:off x="907567" y="2399227"/>
            <a:ext cx="1629407" cy="360040"/>
          </a:xfrm>
          <a:prstGeom prst="rect">
            <a:avLst/>
          </a:prstGeom>
          <a:solidFill>
            <a:srgbClr val="84A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LIGAR 112</a:t>
            </a:r>
            <a:endParaRPr lang="pt-PT" sz="16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669AFD2-5DD2-E5ED-7E72-0661E58DEA02}"/>
              </a:ext>
            </a:extLst>
          </p:cNvPr>
          <p:cNvSpPr/>
          <p:nvPr/>
        </p:nvSpPr>
        <p:spPr>
          <a:xfrm>
            <a:off x="907568" y="4711961"/>
            <a:ext cx="1629407" cy="1600438"/>
          </a:xfrm>
          <a:prstGeom prst="rect">
            <a:avLst/>
          </a:prstGeom>
          <a:ln w="31750">
            <a:solidFill>
              <a:srgbClr val="84AF5F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Perante uma ocorrência deve reconhecer-se a gravidade da situação e saber ativar o sistema, ligando o 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32">
            <a:extLst>
              <a:ext uri="{FF2B5EF4-FFF2-40B4-BE49-F238E27FC236}">
                <a16:creationId xmlns:a16="http://schemas.microsoft.com/office/drawing/2014/main" id="{7FB23371-5BEF-B7A6-8B62-769502B6EBD0}"/>
              </a:ext>
            </a:extLst>
          </p:cNvPr>
          <p:cNvSpPr/>
          <p:nvPr/>
        </p:nvSpPr>
        <p:spPr>
          <a:xfrm>
            <a:off x="2818771" y="2399227"/>
            <a:ext cx="1629407" cy="360040"/>
          </a:xfrm>
          <a:prstGeom prst="rect">
            <a:avLst/>
          </a:prstGeom>
          <a:solidFill>
            <a:srgbClr val="84A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REANIMAR</a:t>
            </a:r>
            <a:endParaRPr lang="pt-PT" sz="16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2ADF1BA-002F-1E78-B329-61AA2483CF94}"/>
              </a:ext>
            </a:extLst>
          </p:cNvPr>
          <p:cNvSpPr/>
          <p:nvPr/>
        </p:nvSpPr>
        <p:spPr>
          <a:xfrm>
            <a:off x="2818771" y="4708214"/>
            <a:ext cx="1629407" cy="1600438"/>
          </a:xfrm>
          <a:prstGeom prst="rect">
            <a:avLst/>
          </a:prstGeom>
          <a:ln w="31750">
            <a:solidFill>
              <a:srgbClr val="84AF5F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Iniciar de imediato 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manobras de SBV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, permitindo ganhar tempo até à chegada de socorro diferenciado.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7544F492-3707-70A7-C193-26D75737A42F}"/>
              </a:ext>
            </a:extLst>
          </p:cNvPr>
          <p:cNvSpPr/>
          <p:nvPr/>
        </p:nvSpPr>
        <p:spPr>
          <a:xfrm>
            <a:off x="4729975" y="2399227"/>
            <a:ext cx="1629407" cy="360040"/>
          </a:xfrm>
          <a:prstGeom prst="rect">
            <a:avLst/>
          </a:prstGeom>
          <a:solidFill>
            <a:srgbClr val="84A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DESFIBRILHAR</a:t>
            </a:r>
            <a:endParaRPr lang="pt-PT" sz="16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B4B04BA-B4CC-B16D-0037-C14252DF22AE}"/>
              </a:ext>
            </a:extLst>
          </p:cNvPr>
          <p:cNvSpPr/>
          <p:nvPr/>
        </p:nvSpPr>
        <p:spPr>
          <a:xfrm>
            <a:off x="4729975" y="4708214"/>
            <a:ext cx="1629407" cy="954107"/>
          </a:xfrm>
          <a:prstGeom prst="rect">
            <a:avLst/>
          </a:prstGeom>
          <a:ln w="31750">
            <a:solidFill>
              <a:srgbClr val="84AF5F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Restabelecimento do ritmo cardíaco, através da 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desfibrilhação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32">
            <a:extLst>
              <a:ext uri="{FF2B5EF4-FFF2-40B4-BE49-F238E27FC236}">
                <a16:creationId xmlns:a16="http://schemas.microsoft.com/office/drawing/2014/main" id="{E50FB1C7-722C-A1EC-1B46-A4DFFC4BB47D}"/>
              </a:ext>
            </a:extLst>
          </p:cNvPr>
          <p:cNvSpPr/>
          <p:nvPr/>
        </p:nvSpPr>
        <p:spPr>
          <a:xfrm>
            <a:off x="6594087" y="2399227"/>
            <a:ext cx="1629407" cy="360040"/>
          </a:xfrm>
          <a:prstGeom prst="rect">
            <a:avLst/>
          </a:prstGeom>
          <a:solidFill>
            <a:srgbClr val="84A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ESTABILIZAR</a:t>
            </a:r>
            <a:endParaRPr lang="pt-PT" sz="16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8D65270-3FCC-7FEC-7451-C8715B478C2D}"/>
              </a:ext>
            </a:extLst>
          </p:cNvPr>
          <p:cNvSpPr/>
          <p:nvPr/>
        </p:nvSpPr>
        <p:spPr>
          <a:xfrm>
            <a:off x="6641179" y="4708214"/>
            <a:ext cx="1629407" cy="1384995"/>
          </a:xfrm>
          <a:prstGeom prst="rect">
            <a:avLst/>
          </a:prstGeom>
          <a:ln w="31750">
            <a:solidFill>
              <a:srgbClr val="84AF5F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Profissionais de saúde através do 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Suporte Avançado de Vida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otimizam a sua recuperação.</a:t>
            </a:r>
          </a:p>
        </p:txBody>
      </p:sp>
      <p:sp>
        <p:nvSpPr>
          <p:cNvPr id="3" name="Retângulo 2">
            <a:hlinkClick r:id="rId4"/>
            <a:extLst>
              <a:ext uri="{FF2B5EF4-FFF2-40B4-BE49-F238E27FC236}">
                <a16:creationId xmlns:a16="http://schemas.microsoft.com/office/drawing/2014/main" id="{E47C4943-374B-B92E-DCA9-647521730E6C}"/>
              </a:ext>
            </a:extLst>
          </p:cNvPr>
          <p:cNvSpPr/>
          <p:nvPr/>
        </p:nvSpPr>
        <p:spPr>
          <a:xfrm>
            <a:off x="7835900" y="6329642"/>
            <a:ext cx="1308100" cy="3800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/>
              <a:t>Link YouTube</a:t>
            </a:r>
            <a:r>
              <a:rPr lang="pt-PT" sz="1100" dirty="0"/>
              <a:t> </a:t>
            </a:r>
          </a:p>
          <a:p>
            <a:pPr algn="ctr"/>
            <a:r>
              <a:rPr lang="pt-PT" sz="1100" dirty="0"/>
              <a:t>D.A.E.</a:t>
            </a:r>
          </a:p>
        </p:txBody>
      </p:sp>
    </p:spTree>
    <p:extLst>
      <p:ext uri="{BB962C8B-B14F-4D97-AF65-F5344CB8AC3E}">
        <p14:creationId xmlns:p14="http://schemas.microsoft.com/office/powerpoint/2010/main" val="109934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6" y="3054870"/>
            <a:ext cx="5084340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 </a:t>
            </a:r>
            <a:r>
              <a:rPr lang="pt-PT" sz="2000" dirty="0"/>
              <a:t>encorajar a tosse. 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5084341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000" dirty="0"/>
              <a:t>aplicar 5 compressões abdominais. 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5" y="4870310"/>
            <a:ext cx="5084341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000" dirty="0"/>
              <a:t>aplicar 5 pancadas interescapulares.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670414" y="5802360"/>
            <a:ext cx="5084340" cy="7482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D | </a:t>
            </a:r>
            <a:r>
              <a:rPr lang="pt-PT" sz="2000" dirty="0"/>
              <a:t>ligar para o 112.</a:t>
            </a:r>
            <a:endParaRPr lang="pt-PT" sz="2000" i="1" dirty="0"/>
          </a:p>
        </p:txBody>
      </p:sp>
      <p:sp>
        <p:nvSpPr>
          <p:cNvPr id="9" name="Retângulo Arredondado 8">
            <a:hlinkClick r:id="rId2" action="ppaction://hlinksldjump"/>
            <a:extLst>
              <a:ext uri="{FF2B5EF4-FFF2-40B4-BE49-F238E27FC236}">
                <a16:creationId xmlns:a16="http://schemas.microsoft.com/office/drawing/2014/main" id="{B2EDAD79-62E6-8E4E-AD47-CD49ED00D9CC}"/>
              </a:ext>
            </a:extLst>
          </p:cNvPr>
          <p:cNvSpPr/>
          <p:nvPr/>
        </p:nvSpPr>
        <p:spPr>
          <a:xfrm>
            <a:off x="6551525" y="5802360"/>
            <a:ext cx="2273818" cy="74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Próxima pergunta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A63FE73-A0EA-541F-AA72-AA7E7BE8D40E}"/>
              </a:ext>
            </a:extLst>
          </p:cNvPr>
          <p:cNvSpPr/>
          <p:nvPr/>
        </p:nvSpPr>
        <p:spPr>
          <a:xfrm>
            <a:off x="327362" y="1770808"/>
            <a:ext cx="849798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4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No caso de </a:t>
            </a:r>
            <a:r>
              <a:rPr lang="pt-PT" sz="27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socorro de vítimas de uma obstrução da via aérea grave, em que a vítima está inconsciente deve-se ...</a:t>
            </a:r>
          </a:p>
        </p:txBody>
      </p:sp>
    </p:spTree>
    <p:extLst>
      <p:ext uri="{BB962C8B-B14F-4D97-AF65-F5344CB8AC3E}">
        <p14:creationId xmlns:p14="http://schemas.microsoft.com/office/powerpoint/2010/main" val="18979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2224298" y="3758956"/>
            <a:ext cx="4695403" cy="74826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Tentar novamente</a:t>
            </a:r>
            <a:endParaRPr lang="pt-PT" sz="2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2627406-B6A0-A68B-B9DB-077F5D831284}"/>
              </a:ext>
            </a:extLst>
          </p:cNvPr>
          <p:cNvSpPr/>
          <p:nvPr/>
        </p:nvSpPr>
        <p:spPr>
          <a:xfrm>
            <a:off x="327362" y="1770808"/>
            <a:ext cx="849798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4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No caso de </a:t>
            </a:r>
            <a:r>
              <a:rPr lang="pt-PT" sz="27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socorro de vítimas de uma obstrução da via aérea grave, em que a vítima está inconsciente deve-se ...</a:t>
            </a:r>
          </a:p>
        </p:txBody>
      </p:sp>
    </p:spTree>
    <p:extLst>
      <p:ext uri="{BB962C8B-B14F-4D97-AF65-F5344CB8AC3E}">
        <p14:creationId xmlns:p14="http://schemas.microsoft.com/office/powerpoint/2010/main" val="596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5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Quando se liga o 112 a primeira informação a fornecer deverá ser ...</a:t>
            </a:r>
          </a:p>
        </p:txBody>
      </p:sp>
      <p:sp>
        <p:nvSpPr>
          <p:cNvPr id="4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6" y="3054870"/>
            <a:ext cx="5352697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 </a:t>
            </a:r>
            <a:r>
              <a:rPr lang="pt-PT" sz="2000" dirty="0">
                <a:solidFill>
                  <a:schemeClr val="bg1"/>
                </a:solidFill>
              </a:rPr>
              <a:t>o número de telemóvel de quem liga</a:t>
            </a:r>
            <a:r>
              <a:rPr lang="pt-PT" sz="2000" dirty="0"/>
              <a:t>. </a:t>
            </a:r>
            <a:endParaRPr lang="pt-PT" sz="2200" dirty="0"/>
          </a:p>
        </p:txBody>
      </p:sp>
      <p:sp>
        <p:nvSpPr>
          <p:cNvPr id="5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4" y="3962590"/>
            <a:ext cx="5352697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000" dirty="0"/>
              <a:t>a localização exata da ocorrência</a:t>
            </a:r>
            <a:r>
              <a:rPr lang="pt-PT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4" y="4870310"/>
            <a:ext cx="5352697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000" dirty="0"/>
              <a:t>a explicação da situação observada. </a:t>
            </a:r>
            <a:endParaRPr lang="pt-PT" sz="2800" dirty="0"/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670414" y="5802360"/>
            <a:ext cx="5352697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D | </a:t>
            </a:r>
            <a:r>
              <a:rPr lang="pt-PT" sz="2000" dirty="0">
                <a:solidFill>
                  <a:schemeClr val="bg1"/>
                </a:solidFill>
              </a:rPr>
              <a:t>a indicação da idade da vítima</a:t>
            </a:r>
            <a:r>
              <a:rPr lang="pt-PT" sz="2000" dirty="0"/>
              <a:t>.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1114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5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Quando se liga o 112 a primeira informação a fornecer deverá ser ...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50791711-4421-D444-A749-C08C3121333C}"/>
              </a:ext>
            </a:extLst>
          </p:cNvPr>
          <p:cNvSpPr/>
          <p:nvPr/>
        </p:nvSpPr>
        <p:spPr>
          <a:xfrm>
            <a:off x="670416" y="3054870"/>
            <a:ext cx="5352696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A | </a:t>
            </a:r>
            <a:r>
              <a:rPr lang="pt-PT" sz="2000" dirty="0">
                <a:solidFill>
                  <a:schemeClr val="bg1"/>
                </a:solidFill>
              </a:rPr>
              <a:t>o número de telemóvel de quem liga</a:t>
            </a:r>
            <a:r>
              <a:rPr lang="pt-PT" sz="2000" dirty="0"/>
              <a:t>. </a:t>
            </a:r>
            <a:endParaRPr lang="pt-PT" sz="2800" dirty="0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339CE0B9-571A-B949-B148-D0CAE01618A2}"/>
              </a:ext>
            </a:extLst>
          </p:cNvPr>
          <p:cNvSpPr/>
          <p:nvPr/>
        </p:nvSpPr>
        <p:spPr>
          <a:xfrm>
            <a:off x="670415" y="3962590"/>
            <a:ext cx="5352698" cy="7482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B | </a:t>
            </a:r>
            <a:r>
              <a:rPr lang="pt-PT" sz="2000" dirty="0"/>
              <a:t>a localização exata da ocorrência</a:t>
            </a:r>
            <a:r>
              <a:rPr lang="pt-PT" sz="2000" dirty="0">
                <a:solidFill>
                  <a:schemeClr val="bg1"/>
                </a:solidFill>
              </a:rPr>
              <a:t>.</a:t>
            </a:r>
            <a:r>
              <a:rPr lang="pt-PT" sz="2000" dirty="0"/>
              <a:t> </a:t>
            </a:r>
            <a:endParaRPr lang="pt-PT" sz="2800" dirty="0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86515266-4643-3441-9EBD-93C0FA18BCDF}"/>
              </a:ext>
            </a:extLst>
          </p:cNvPr>
          <p:cNvSpPr/>
          <p:nvPr/>
        </p:nvSpPr>
        <p:spPr>
          <a:xfrm>
            <a:off x="670415" y="4870310"/>
            <a:ext cx="5352697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C | </a:t>
            </a:r>
            <a:r>
              <a:rPr lang="pt-PT" sz="2000" dirty="0"/>
              <a:t>a explicação da situação observada.</a:t>
            </a:r>
            <a:endParaRPr lang="pt-PT" sz="2800" dirty="0"/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670414" y="5802360"/>
            <a:ext cx="5352698" cy="7482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/>
              <a:t>D | </a:t>
            </a:r>
            <a:r>
              <a:rPr lang="pt-PT" sz="2000" dirty="0">
                <a:solidFill>
                  <a:schemeClr val="bg1"/>
                </a:solidFill>
              </a:rPr>
              <a:t>a indicação da idade da vítima</a:t>
            </a:r>
            <a:r>
              <a:rPr lang="pt-PT" sz="2000" dirty="0"/>
              <a:t>. </a:t>
            </a:r>
            <a:endParaRPr lang="pt-PT" sz="2800" i="1" dirty="0"/>
          </a:p>
        </p:txBody>
      </p:sp>
      <p:sp>
        <p:nvSpPr>
          <p:cNvPr id="9" name="Retângulo Arredondado 8">
            <a:hlinkClick r:id="rId2" action="ppaction://hlinksldjump"/>
            <a:extLst>
              <a:ext uri="{FF2B5EF4-FFF2-40B4-BE49-F238E27FC236}">
                <a16:creationId xmlns:a16="http://schemas.microsoft.com/office/drawing/2014/main" id="{B2EDAD79-62E6-8E4E-AD47-CD49ED00D9CC}"/>
              </a:ext>
            </a:extLst>
          </p:cNvPr>
          <p:cNvSpPr/>
          <p:nvPr/>
        </p:nvSpPr>
        <p:spPr>
          <a:xfrm>
            <a:off x="6551525" y="5802360"/>
            <a:ext cx="2273818" cy="748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Terminar</a:t>
            </a:r>
          </a:p>
        </p:txBody>
      </p:sp>
    </p:spTree>
    <p:extLst>
      <p:ext uri="{BB962C8B-B14F-4D97-AF65-F5344CB8AC3E}">
        <p14:creationId xmlns:p14="http://schemas.microsoft.com/office/powerpoint/2010/main" val="30916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9BA2A4D-7A87-1A44-8CCA-C79869471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Testa o que sabes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E65C3E-33D5-AE42-BD80-310ECBFB5FB2}"/>
              </a:ext>
            </a:extLst>
          </p:cNvPr>
          <p:cNvSpPr/>
          <p:nvPr/>
        </p:nvSpPr>
        <p:spPr>
          <a:xfrm>
            <a:off x="327362" y="1770808"/>
            <a:ext cx="8497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5 |</a:t>
            </a:r>
            <a:r>
              <a:rPr lang="pt-PT" sz="2800" dirty="0">
                <a:solidFill>
                  <a:srgbClr val="000000"/>
                </a:solidFill>
                <a:ea typeface="Palatino" pitchFamily="-110" charset="0"/>
                <a:cs typeface="Arial"/>
                <a:sym typeface="Palatino" pitchFamily="-110" charset="0"/>
              </a:rPr>
              <a:t> Quando se liga o 112 a primeira informação a fornecer deverá ser ...</a:t>
            </a:r>
          </a:p>
        </p:txBody>
      </p:sp>
      <p:sp>
        <p:nvSpPr>
          <p:cNvPr id="7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2F58A89-F699-024D-8521-4CB7611F6C0B}"/>
              </a:ext>
            </a:extLst>
          </p:cNvPr>
          <p:cNvSpPr/>
          <p:nvPr/>
        </p:nvSpPr>
        <p:spPr>
          <a:xfrm>
            <a:off x="2224298" y="3758956"/>
            <a:ext cx="4695403" cy="74826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Tentar novamente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6063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8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1" y="522119"/>
            <a:ext cx="5575727" cy="566737"/>
          </a:xfrm>
        </p:spPr>
        <p:txBody>
          <a:bodyPr/>
          <a:lstStyle/>
          <a:p>
            <a:r>
              <a:rPr lang="pt-PT" dirty="0"/>
              <a:t>Algoritmo de Suporte Básico de Vida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0E07038-9B29-1548-8517-A416C8E8DA1D}"/>
              </a:ext>
            </a:extLst>
          </p:cNvPr>
          <p:cNvSpPr/>
          <p:nvPr/>
        </p:nvSpPr>
        <p:spPr>
          <a:xfrm>
            <a:off x="439837" y="1064473"/>
            <a:ext cx="3436048" cy="400110"/>
          </a:xfrm>
          <a:prstGeom prst="rect">
            <a:avLst/>
          </a:prstGeom>
          <a:ln w="25400">
            <a:solidFill>
              <a:srgbClr val="00A4B4"/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84AF5F"/>
              </a:buClr>
            </a:pPr>
            <a:r>
              <a:rPr lang="pt-PT" sz="2000" b="1" dirty="0">
                <a:solidFill>
                  <a:srgbClr val="00A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51B185D-46D1-0E3D-A7F4-33655230BD2E}"/>
              </a:ext>
            </a:extLst>
          </p:cNvPr>
          <p:cNvSpPr/>
          <p:nvPr/>
        </p:nvSpPr>
        <p:spPr>
          <a:xfrm>
            <a:off x="5268116" y="1064473"/>
            <a:ext cx="3436048" cy="400110"/>
          </a:xfrm>
          <a:prstGeom prst="rect">
            <a:avLst/>
          </a:prstGeom>
          <a:ln w="25400">
            <a:solidFill>
              <a:srgbClr val="E46A50"/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84AF5F"/>
              </a:buClr>
            </a:pPr>
            <a:r>
              <a:rPr lang="pt-PT" sz="2000" b="1" dirty="0">
                <a:solidFill>
                  <a:srgbClr val="E46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Pediátrico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57B8D9B8-18CB-E204-5010-18B5F206F5B4}"/>
              </a:ext>
            </a:extLst>
          </p:cNvPr>
          <p:cNvSpPr/>
          <p:nvPr/>
        </p:nvSpPr>
        <p:spPr>
          <a:xfrm>
            <a:off x="439836" y="1562573"/>
            <a:ext cx="3449258" cy="400111"/>
          </a:xfrm>
          <a:prstGeom prst="roundRect">
            <a:avLst/>
          </a:prstGeom>
          <a:solidFill>
            <a:srgbClr val="81C5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Condições de segurança </a:t>
            </a:r>
          </a:p>
        </p:txBody>
      </p: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id="{D036ED6E-B06E-9716-6879-D1F52A17C33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164465" y="1962684"/>
            <a:ext cx="0" cy="282779"/>
          </a:xfrm>
          <a:prstGeom prst="straightConnector1">
            <a:avLst/>
          </a:prstGeom>
          <a:ln w="34925">
            <a:solidFill>
              <a:srgbClr val="81C5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Arredondado 32">
            <a:extLst>
              <a:ext uri="{FF2B5EF4-FFF2-40B4-BE49-F238E27FC236}">
                <a16:creationId xmlns:a16="http://schemas.microsoft.com/office/drawing/2014/main" id="{7F019976-C99F-DF91-7050-E65B063BF710}"/>
              </a:ext>
            </a:extLst>
          </p:cNvPr>
          <p:cNvSpPr/>
          <p:nvPr/>
        </p:nvSpPr>
        <p:spPr>
          <a:xfrm>
            <a:off x="5254906" y="1562573"/>
            <a:ext cx="3449258" cy="400111"/>
          </a:xfrm>
          <a:prstGeom prst="roundRect">
            <a:avLst/>
          </a:prstGeom>
          <a:solidFill>
            <a:srgbClr val="EEA08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Condições de segurança </a:t>
            </a:r>
          </a:p>
        </p:txBody>
      </p:sp>
      <p:cxnSp>
        <p:nvCxnSpPr>
          <p:cNvPr id="34" name="Conexão Reta Unidirecional 33">
            <a:extLst>
              <a:ext uri="{FF2B5EF4-FFF2-40B4-BE49-F238E27FC236}">
                <a16:creationId xmlns:a16="http://schemas.microsoft.com/office/drawing/2014/main" id="{699A1282-5527-7179-4C1B-38100E5CB18A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6979535" y="1962684"/>
            <a:ext cx="0" cy="282779"/>
          </a:xfrm>
          <a:prstGeom prst="straightConnector1">
            <a:avLst/>
          </a:prstGeom>
          <a:ln w="34925">
            <a:solidFill>
              <a:srgbClr val="EEA0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Arredondado 34">
            <a:extLst>
              <a:ext uri="{FF2B5EF4-FFF2-40B4-BE49-F238E27FC236}">
                <a16:creationId xmlns:a16="http://schemas.microsoft.com/office/drawing/2014/main" id="{0C634866-74CB-CC84-D176-9D4AB44F1AE4}"/>
              </a:ext>
            </a:extLst>
          </p:cNvPr>
          <p:cNvSpPr/>
          <p:nvPr/>
        </p:nvSpPr>
        <p:spPr>
          <a:xfrm>
            <a:off x="439836" y="2245463"/>
            <a:ext cx="3449258" cy="400111"/>
          </a:xfrm>
          <a:prstGeom prst="roundRect">
            <a:avLst/>
          </a:prstGeom>
          <a:solidFill>
            <a:srgbClr val="81C5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Estado de consciência  </a:t>
            </a:r>
          </a:p>
        </p:txBody>
      </p:sp>
      <p:cxnSp>
        <p:nvCxnSpPr>
          <p:cNvPr id="36" name="Conexão Reta Unidirecional 35">
            <a:extLst>
              <a:ext uri="{FF2B5EF4-FFF2-40B4-BE49-F238E27FC236}">
                <a16:creationId xmlns:a16="http://schemas.microsoft.com/office/drawing/2014/main" id="{55CF51AA-2F3D-1A8A-8C8D-E6D78FA8D476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2164465" y="2645574"/>
            <a:ext cx="0" cy="282779"/>
          </a:xfrm>
          <a:prstGeom prst="straightConnector1">
            <a:avLst/>
          </a:prstGeom>
          <a:ln w="34925">
            <a:solidFill>
              <a:srgbClr val="81C5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Arredondado 36">
            <a:extLst>
              <a:ext uri="{FF2B5EF4-FFF2-40B4-BE49-F238E27FC236}">
                <a16:creationId xmlns:a16="http://schemas.microsoft.com/office/drawing/2014/main" id="{4F497BB7-39D5-09B2-0627-8060ED189A47}"/>
              </a:ext>
            </a:extLst>
          </p:cNvPr>
          <p:cNvSpPr/>
          <p:nvPr/>
        </p:nvSpPr>
        <p:spPr>
          <a:xfrm>
            <a:off x="5254906" y="2245463"/>
            <a:ext cx="3449258" cy="400111"/>
          </a:xfrm>
          <a:prstGeom prst="roundRect">
            <a:avLst/>
          </a:prstGeom>
          <a:solidFill>
            <a:srgbClr val="EEA08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Estado de consciência</a:t>
            </a:r>
          </a:p>
        </p:txBody>
      </p: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0C8BD3B6-BA97-480F-57CB-98B03DB705C8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6979535" y="2645574"/>
            <a:ext cx="0" cy="282779"/>
          </a:xfrm>
          <a:prstGeom prst="straightConnector1">
            <a:avLst/>
          </a:prstGeom>
          <a:ln w="34925">
            <a:solidFill>
              <a:srgbClr val="EEA0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Arredondado 38">
            <a:extLst>
              <a:ext uri="{FF2B5EF4-FFF2-40B4-BE49-F238E27FC236}">
                <a16:creationId xmlns:a16="http://schemas.microsoft.com/office/drawing/2014/main" id="{736E1EF9-9DA6-0AE8-24A6-E10965EC9711}"/>
              </a:ext>
            </a:extLst>
          </p:cNvPr>
          <p:cNvSpPr/>
          <p:nvPr/>
        </p:nvSpPr>
        <p:spPr>
          <a:xfrm>
            <a:off x="439836" y="2899448"/>
            <a:ext cx="3449258" cy="400111"/>
          </a:xfrm>
          <a:prstGeom prst="roundRect">
            <a:avLst/>
          </a:prstGeom>
          <a:solidFill>
            <a:srgbClr val="81C5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Permeabilizar a via aérea  </a:t>
            </a:r>
          </a:p>
        </p:txBody>
      </p:sp>
      <p:cxnSp>
        <p:nvCxnSpPr>
          <p:cNvPr id="40" name="Conexão Reta Unidirecional 39">
            <a:extLst>
              <a:ext uri="{FF2B5EF4-FFF2-40B4-BE49-F238E27FC236}">
                <a16:creationId xmlns:a16="http://schemas.microsoft.com/office/drawing/2014/main" id="{170AA5B0-961F-598C-8A6E-BE59B2D7CF8C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2164465" y="3299559"/>
            <a:ext cx="0" cy="282779"/>
          </a:xfrm>
          <a:prstGeom prst="straightConnector1">
            <a:avLst/>
          </a:prstGeom>
          <a:ln w="34925">
            <a:solidFill>
              <a:srgbClr val="81C5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5110415E-7D80-A11A-826F-F7970E6E2CFD}"/>
              </a:ext>
            </a:extLst>
          </p:cNvPr>
          <p:cNvSpPr/>
          <p:nvPr/>
        </p:nvSpPr>
        <p:spPr>
          <a:xfrm>
            <a:off x="5268116" y="2899448"/>
            <a:ext cx="3449258" cy="400111"/>
          </a:xfrm>
          <a:prstGeom prst="roundRect">
            <a:avLst/>
          </a:prstGeom>
          <a:solidFill>
            <a:srgbClr val="EEA08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Permeabilizar a via aérea</a:t>
            </a:r>
          </a:p>
        </p:txBody>
      </p: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B5B4FA65-5E21-5950-6559-EB06C1B319E9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6992745" y="3299559"/>
            <a:ext cx="0" cy="282779"/>
          </a:xfrm>
          <a:prstGeom prst="straightConnector1">
            <a:avLst/>
          </a:prstGeom>
          <a:ln w="34925">
            <a:solidFill>
              <a:srgbClr val="EEA0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7D6DA08E-863A-08C6-06CE-89DDF0E0141B}"/>
              </a:ext>
            </a:extLst>
          </p:cNvPr>
          <p:cNvSpPr/>
          <p:nvPr/>
        </p:nvSpPr>
        <p:spPr>
          <a:xfrm>
            <a:off x="439836" y="3553433"/>
            <a:ext cx="3449258" cy="400111"/>
          </a:xfrm>
          <a:prstGeom prst="roundRect">
            <a:avLst/>
          </a:prstGeom>
          <a:solidFill>
            <a:srgbClr val="81C5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Ver, Ouvir e Sentir (10 segundos)  </a:t>
            </a:r>
          </a:p>
        </p:txBody>
      </p: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29ACD07F-6520-BFAF-3B07-42DD59438BD3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2164465" y="3953544"/>
            <a:ext cx="0" cy="282779"/>
          </a:xfrm>
          <a:prstGeom prst="straightConnector1">
            <a:avLst/>
          </a:prstGeom>
          <a:ln w="34925">
            <a:solidFill>
              <a:srgbClr val="81C5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45267ED-BD13-D894-1144-1D37FFA562FD}"/>
              </a:ext>
            </a:extLst>
          </p:cNvPr>
          <p:cNvSpPr/>
          <p:nvPr/>
        </p:nvSpPr>
        <p:spPr>
          <a:xfrm>
            <a:off x="5268116" y="3553433"/>
            <a:ext cx="3449258" cy="400111"/>
          </a:xfrm>
          <a:prstGeom prst="roundRect">
            <a:avLst/>
          </a:prstGeom>
          <a:solidFill>
            <a:srgbClr val="EEA08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Ver, Ouvir e Sentir (10 segundos)</a:t>
            </a:r>
          </a:p>
        </p:txBody>
      </p: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4EE8520E-682F-BD5C-D0B4-F1A5B12A5663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6992745" y="3953544"/>
            <a:ext cx="0" cy="282779"/>
          </a:xfrm>
          <a:prstGeom prst="straightConnector1">
            <a:avLst/>
          </a:prstGeom>
          <a:ln w="34925">
            <a:solidFill>
              <a:srgbClr val="EEA0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6">
            <a:extLst>
              <a:ext uri="{FF2B5EF4-FFF2-40B4-BE49-F238E27FC236}">
                <a16:creationId xmlns:a16="http://schemas.microsoft.com/office/drawing/2014/main" id="{61A12EF9-230E-FB51-4BE4-7CEFAEE86ABE}"/>
              </a:ext>
            </a:extLst>
          </p:cNvPr>
          <p:cNvSpPr/>
          <p:nvPr/>
        </p:nvSpPr>
        <p:spPr>
          <a:xfrm>
            <a:off x="439836" y="4207418"/>
            <a:ext cx="3449258" cy="400111"/>
          </a:xfrm>
          <a:prstGeom prst="roundRect">
            <a:avLst/>
          </a:prstGeom>
          <a:solidFill>
            <a:srgbClr val="81C5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Ligar 112  </a:t>
            </a:r>
          </a:p>
        </p:txBody>
      </p:sp>
      <p:cxnSp>
        <p:nvCxnSpPr>
          <p:cNvPr id="48" name="Conexão Reta Unidirecional 47">
            <a:extLst>
              <a:ext uri="{FF2B5EF4-FFF2-40B4-BE49-F238E27FC236}">
                <a16:creationId xmlns:a16="http://schemas.microsoft.com/office/drawing/2014/main" id="{6C870C23-A868-C16A-6EC6-C265F0F09807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2164465" y="4607529"/>
            <a:ext cx="0" cy="282779"/>
          </a:xfrm>
          <a:prstGeom prst="straightConnector1">
            <a:avLst/>
          </a:prstGeom>
          <a:ln w="34925">
            <a:solidFill>
              <a:srgbClr val="81C5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Arredondado 48">
            <a:extLst>
              <a:ext uri="{FF2B5EF4-FFF2-40B4-BE49-F238E27FC236}">
                <a16:creationId xmlns:a16="http://schemas.microsoft.com/office/drawing/2014/main" id="{BEEC62D9-1526-71CC-88CB-A5A55F792D3A}"/>
              </a:ext>
            </a:extLst>
          </p:cNvPr>
          <p:cNvSpPr/>
          <p:nvPr/>
        </p:nvSpPr>
        <p:spPr>
          <a:xfrm>
            <a:off x="5268116" y="4212769"/>
            <a:ext cx="3449258" cy="400111"/>
          </a:xfrm>
          <a:prstGeom prst="roundRect">
            <a:avLst/>
          </a:prstGeom>
          <a:solidFill>
            <a:srgbClr val="EEA08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5 insuflações iniciais</a:t>
            </a:r>
          </a:p>
        </p:txBody>
      </p:sp>
      <p:cxnSp>
        <p:nvCxnSpPr>
          <p:cNvPr id="50" name="Conexão Reta Unidirecional 49">
            <a:extLst>
              <a:ext uri="{FF2B5EF4-FFF2-40B4-BE49-F238E27FC236}">
                <a16:creationId xmlns:a16="http://schemas.microsoft.com/office/drawing/2014/main" id="{6F5FF46B-B90E-6592-29F4-3A9A686BBBB1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6992745" y="4612880"/>
            <a:ext cx="0" cy="282779"/>
          </a:xfrm>
          <a:prstGeom prst="straightConnector1">
            <a:avLst/>
          </a:prstGeom>
          <a:ln w="34925">
            <a:solidFill>
              <a:srgbClr val="EEA0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Arredondado 50">
            <a:extLst>
              <a:ext uri="{FF2B5EF4-FFF2-40B4-BE49-F238E27FC236}">
                <a16:creationId xmlns:a16="http://schemas.microsoft.com/office/drawing/2014/main" id="{BE7DF72F-2E9D-39C9-FC95-D5353E6C4065}"/>
              </a:ext>
            </a:extLst>
          </p:cNvPr>
          <p:cNvSpPr/>
          <p:nvPr/>
        </p:nvSpPr>
        <p:spPr>
          <a:xfrm>
            <a:off x="439836" y="4861403"/>
            <a:ext cx="3449258" cy="400111"/>
          </a:xfrm>
          <a:prstGeom prst="roundRect">
            <a:avLst/>
          </a:prstGeom>
          <a:solidFill>
            <a:srgbClr val="81C5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30 compressões torácicas  </a:t>
            </a:r>
          </a:p>
        </p:txBody>
      </p:sp>
      <p:cxnSp>
        <p:nvCxnSpPr>
          <p:cNvPr id="52" name="Conexão Reta Unidirecional 51">
            <a:extLst>
              <a:ext uri="{FF2B5EF4-FFF2-40B4-BE49-F238E27FC236}">
                <a16:creationId xmlns:a16="http://schemas.microsoft.com/office/drawing/2014/main" id="{D3AA59F6-651B-A47A-6EBA-C9FE0946E3CD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2164465" y="5261514"/>
            <a:ext cx="0" cy="282779"/>
          </a:xfrm>
          <a:prstGeom prst="straightConnector1">
            <a:avLst/>
          </a:prstGeom>
          <a:ln w="34925">
            <a:solidFill>
              <a:srgbClr val="81C5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429FE91A-6069-E76E-D982-757052211143}"/>
              </a:ext>
            </a:extLst>
          </p:cNvPr>
          <p:cNvSpPr/>
          <p:nvPr/>
        </p:nvSpPr>
        <p:spPr>
          <a:xfrm>
            <a:off x="5268116" y="4861403"/>
            <a:ext cx="3449258" cy="400111"/>
          </a:xfrm>
          <a:prstGeom prst="roundRect">
            <a:avLst/>
          </a:prstGeom>
          <a:solidFill>
            <a:srgbClr val="EEA08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Ligar 112*</a:t>
            </a:r>
          </a:p>
        </p:txBody>
      </p:sp>
      <p:cxnSp>
        <p:nvCxnSpPr>
          <p:cNvPr id="54" name="Conexão Reta Unidirecional 53">
            <a:extLst>
              <a:ext uri="{FF2B5EF4-FFF2-40B4-BE49-F238E27FC236}">
                <a16:creationId xmlns:a16="http://schemas.microsoft.com/office/drawing/2014/main" id="{7196A43A-8D95-BBF1-30EE-098341384964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6992745" y="5261514"/>
            <a:ext cx="0" cy="282779"/>
          </a:xfrm>
          <a:prstGeom prst="straightConnector1">
            <a:avLst/>
          </a:prstGeom>
          <a:ln w="34925">
            <a:solidFill>
              <a:srgbClr val="EEA0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Arredondado 54">
            <a:extLst>
              <a:ext uri="{FF2B5EF4-FFF2-40B4-BE49-F238E27FC236}">
                <a16:creationId xmlns:a16="http://schemas.microsoft.com/office/drawing/2014/main" id="{54A29FC7-9409-A988-34AC-D422238A2D16}"/>
              </a:ext>
            </a:extLst>
          </p:cNvPr>
          <p:cNvSpPr/>
          <p:nvPr/>
        </p:nvSpPr>
        <p:spPr>
          <a:xfrm>
            <a:off x="2667967" y="3083128"/>
            <a:ext cx="3808065" cy="1324345"/>
          </a:xfrm>
          <a:prstGeom prst="roundRect">
            <a:avLst/>
          </a:prstGeom>
          <a:solidFill>
            <a:srgbClr val="E46A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Se estiver acompanhado, pedir para ligar 112 logo que se verifica que a vítima não responde. Se estiver sozinho, ligar 112 após 5 insuflações.</a:t>
            </a:r>
          </a:p>
        </p:txBody>
      </p:sp>
      <p:sp>
        <p:nvSpPr>
          <p:cNvPr id="56" name="Retângulo Arredondado 55">
            <a:extLst>
              <a:ext uri="{FF2B5EF4-FFF2-40B4-BE49-F238E27FC236}">
                <a16:creationId xmlns:a16="http://schemas.microsoft.com/office/drawing/2014/main" id="{F138508F-BA9A-73F4-842D-024C2170DAAF}"/>
              </a:ext>
            </a:extLst>
          </p:cNvPr>
          <p:cNvSpPr/>
          <p:nvPr/>
        </p:nvSpPr>
        <p:spPr>
          <a:xfrm>
            <a:off x="426627" y="5515388"/>
            <a:ext cx="3449258" cy="400111"/>
          </a:xfrm>
          <a:prstGeom prst="roundRect">
            <a:avLst/>
          </a:prstGeom>
          <a:solidFill>
            <a:srgbClr val="81C5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2 insuflações</a:t>
            </a:r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4FFEF89-5133-B9E3-061B-6A81961052AB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2151256" y="5915499"/>
            <a:ext cx="0" cy="282779"/>
          </a:xfrm>
          <a:prstGeom prst="straightConnector1">
            <a:avLst/>
          </a:prstGeom>
          <a:ln w="34925">
            <a:solidFill>
              <a:srgbClr val="81C5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103C0887-6789-7643-B63E-478CFB07D013}"/>
              </a:ext>
            </a:extLst>
          </p:cNvPr>
          <p:cNvSpPr/>
          <p:nvPr/>
        </p:nvSpPr>
        <p:spPr>
          <a:xfrm>
            <a:off x="5254906" y="5510037"/>
            <a:ext cx="3449258" cy="400111"/>
          </a:xfrm>
          <a:prstGeom prst="roundRect">
            <a:avLst/>
          </a:prstGeom>
          <a:solidFill>
            <a:srgbClr val="EEA08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Manter SBV (15:2)</a:t>
            </a:r>
          </a:p>
        </p:txBody>
      </p:sp>
      <p:cxnSp>
        <p:nvCxnSpPr>
          <p:cNvPr id="59" name="Conexão Reta Unidirecional 58">
            <a:extLst>
              <a:ext uri="{FF2B5EF4-FFF2-40B4-BE49-F238E27FC236}">
                <a16:creationId xmlns:a16="http://schemas.microsoft.com/office/drawing/2014/main" id="{11DC447C-D465-7B9D-96D8-EA60D883A3D0}"/>
              </a:ext>
            </a:extLst>
          </p:cNvPr>
          <p:cNvCxnSpPr>
            <a:cxnSpLocks/>
          </p:cNvCxnSpPr>
          <p:nvPr/>
        </p:nvCxnSpPr>
        <p:spPr>
          <a:xfrm>
            <a:off x="6992745" y="5910148"/>
            <a:ext cx="0" cy="282779"/>
          </a:xfrm>
          <a:prstGeom prst="straightConnector1">
            <a:avLst/>
          </a:prstGeom>
          <a:ln w="34925">
            <a:solidFill>
              <a:srgbClr val="EEA0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Arredondado 59">
            <a:extLst>
              <a:ext uri="{FF2B5EF4-FFF2-40B4-BE49-F238E27FC236}">
                <a16:creationId xmlns:a16="http://schemas.microsoft.com/office/drawing/2014/main" id="{65C16A5B-7C7B-165C-1810-6292738F8D7E}"/>
              </a:ext>
            </a:extLst>
          </p:cNvPr>
          <p:cNvSpPr/>
          <p:nvPr/>
        </p:nvSpPr>
        <p:spPr>
          <a:xfrm>
            <a:off x="439836" y="6169373"/>
            <a:ext cx="3449258" cy="400111"/>
          </a:xfrm>
          <a:prstGeom prst="roundRect">
            <a:avLst/>
          </a:prstGeom>
          <a:solidFill>
            <a:srgbClr val="81C5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Manter SBV (30:2)</a:t>
            </a:r>
          </a:p>
        </p:txBody>
      </p:sp>
      <p:cxnSp>
        <p:nvCxnSpPr>
          <p:cNvPr id="61" name="Conexão Reta Unidirecional 60">
            <a:extLst>
              <a:ext uri="{FF2B5EF4-FFF2-40B4-BE49-F238E27FC236}">
                <a16:creationId xmlns:a16="http://schemas.microsoft.com/office/drawing/2014/main" id="{FF2717EA-B8FF-AC38-9B2B-6BCF7D1F68FD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3889094" y="6369429"/>
            <a:ext cx="439838" cy="0"/>
          </a:xfrm>
          <a:prstGeom prst="straightConnector1">
            <a:avLst/>
          </a:prstGeom>
          <a:ln w="34925">
            <a:solidFill>
              <a:srgbClr val="81C5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Arredondado 63">
            <a:extLst>
              <a:ext uri="{FF2B5EF4-FFF2-40B4-BE49-F238E27FC236}">
                <a16:creationId xmlns:a16="http://schemas.microsoft.com/office/drawing/2014/main" id="{6DD700AB-377C-5FAB-0F82-FF07E6A68055}"/>
              </a:ext>
            </a:extLst>
          </p:cNvPr>
          <p:cNvSpPr/>
          <p:nvPr/>
        </p:nvSpPr>
        <p:spPr>
          <a:xfrm>
            <a:off x="4328933" y="6192926"/>
            <a:ext cx="3009409" cy="614371"/>
          </a:xfrm>
          <a:prstGeom prst="roundRect">
            <a:avLst/>
          </a:prstGeom>
          <a:solidFill>
            <a:srgbClr val="00A4B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00" b="1" dirty="0">
                <a:latin typeface="Arial" panose="020B0604020202020204" pitchFamily="34" charset="0"/>
                <a:cs typeface="Arial" panose="020B0604020202020204" pitchFamily="34" charset="0"/>
              </a:rPr>
              <a:t>Continuar até:</a:t>
            </a:r>
          </a:p>
          <a:p>
            <a:pPr algn="ctr"/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• A vítima recuperar, chegada de ajuda diferenciada, exaustão.</a:t>
            </a:r>
          </a:p>
        </p:txBody>
      </p:sp>
    </p:spTree>
    <p:extLst>
      <p:ext uri="{BB962C8B-B14F-4D97-AF65-F5344CB8AC3E}">
        <p14:creationId xmlns:p14="http://schemas.microsoft.com/office/powerpoint/2010/main" val="24708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6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5" grpId="1" animBg="1"/>
      <p:bldP spid="55" grpId="2" animBg="1"/>
      <p:bldP spid="56" grpId="0" animBg="1"/>
      <p:bldP spid="58" grpId="0" animBg="1"/>
      <p:bldP spid="60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5358330" cy="566737"/>
          </a:xfrm>
        </p:spPr>
        <p:txBody>
          <a:bodyPr/>
          <a:lstStyle/>
          <a:p>
            <a:r>
              <a:rPr lang="pt-PT" dirty="0"/>
              <a:t>Suporte Básico de Vida Adulto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3296AA03-EE6A-91B1-C409-9C44210DCE7C}"/>
              </a:ext>
            </a:extLst>
          </p:cNvPr>
          <p:cNvSpPr/>
          <p:nvPr/>
        </p:nvSpPr>
        <p:spPr>
          <a:xfrm>
            <a:off x="485537" y="1673234"/>
            <a:ext cx="3810000" cy="360040"/>
          </a:xfrm>
          <a:prstGeom prst="rect">
            <a:avLst/>
          </a:prstGeom>
          <a:solidFill>
            <a:srgbClr val="84A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669AFD2-5DD2-E5ED-7E72-0661E58DEA02}"/>
              </a:ext>
            </a:extLst>
          </p:cNvPr>
          <p:cNvSpPr/>
          <p:nvPr/>
        </p:nvSpPr>
        <p:spPr>
          <a:xfrm>
            <a:off x="485537" y="4532244"/>
            <a:ext cx="3810000" cy="646331"/>
          </a:xfrm>
          <a:prstGeom prst="rect">
            <a:avLst/>
          </a:prstGeom>
          <a:ln w="31750">
            <a:solidFill>
              <a:srgbClr val="84AF5F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Assegurar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que a vítima e os presentes estão em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m pessoa, desporto, jogo atlético&#10;&#10;Descrição gerada automaticamente">
            <a:extLst>
              <a:ext uri="{FF2B5EF4-FFF2-40B4-BE49-F238E27FC236}">
                <a16:creationId xmlns:a16="http://schemas.microsoft.com/office/drawing/2014/main" id="{58D78A5E-7DD9-313B-8DDB-2A86B2F99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37" y="1992244"/>
            <a:ext cx="3810000" cy="2540000"/>
          </a:xfrm>
          <a:prstGeom prst="rect">
            <a:avLst/>
          </a:prstGeom>
        </p:spPr>
      </p:pic>
      <p:sp>
        <p:nvSpPr>
          <p:cNvPr id="21" name="Rectangle 32">
            <a:extLst>
              <a:ext uri="{FF2B5EF4-FFF2-40B4-BE49-F238E27FC236}">
                <a16:creationId xmlns:a16="http://schemas.microsoft.com/office/drawing/2014/main" id="{9C1AD73D-5C94-6BDC-9134-3664DFDA4EA6}"/>
              </a:ext>
            </a:extLst>
          </p:cNvPr>
          <p:cNvSpPr/>
          <p:nvPr/>
        </p:nvSpPr>
        <p:spPr>
          <a:xfrm>
            <a:off x="4975476" y="1673234"/>
            <a:ext cx="3810000" cy="360040"/>
          </a:xfrm>
          <a:prstGeom prst="rect">
            <a:avLst/>
          </a:prstGeom>
          <a:solidFill>
            <a:srgbClr val="84A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5C72503-9F5C-ED24-8A23-762BCA43C345}"/>
              </a:ext>
            </a:extLst>
          </p:cNvPr>
          <p:cNvSpPr/>
          <p:nvPr/>
        </p:nvSpPr>
        <p:spPr>
          <a:xfrm>
            <a:off x="4975476" y="4532244"/>
            <a:ext cx="3810000" cy="646331"/>
          </a:xfrm>
          <a:prstGeom prst="rect">
            <a:avLst/>
          </a:prstGeom>
          <a:ln w="31750">
            <a:solidFill>
              <a:srgbClr val="84AF5F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Avaliar o estado de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consciência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vítima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2639D46A-5015-B214-D754-875AF82304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75476" y="1992244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8D78A5E-7DD9-313B-8DDB-2A86B2F99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" b="7029"/>
          <a:stretch/>
        </p:blipFill>
        <p:spPr>
          <a:xfrm>
            <a:off x="485537" y="2015690"/>
            <a:ext cx="3810000" cy="2516554"/>
          </a:xfrm>
          <a:prstGeom prst="rect">
            <a:avLst/>
          </a:prstGeom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5358330" cy="566737"/>
          </a:xfrm>
        </p:spPr>
        <p:txBody>
          <a:bodyPr/>
          <a:lstStyle/>
          <a:p>
            <a:r>
              <a:rPr lang="pt-PT" dirty="0"/>
              <a:t>Suporte Básico de Vida adulto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3296AA03-EE6A-91B1-C409-9C44210DCE7C}"/>
              </a:ext>
            </a:extLst>
          </p:cNvPr>
          <p:cNvSpPr/>
          <p:nvPr/>
        </p:nvSpPr>
        <p:spPr>
          <a:xfrm>
            <a:off x="485537" y="1673234"/>
            <a:ext cx="3810000" cy="360040"/>
          </a:xfrm>
          <a:prstGeom prst="rect">
            <a:avLst/>
          </a:prstGeom>
          <a:solidFill>
            <a:srgbClr val="84A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669AFD2-5DD2-E5ED-7E72-0661E58DEA02}"/>
              </a:ext>
            </a:extLst>
          </p:cNvPr>
          <p:cNvSpPr/>
          <p:nvPr/>
        </p:nvSpPr>
        <p:spPr>
          <a:xfrm>
            <a:off x="485537" y="4532244"/>
            <a:ext cx="3810000" cy="2108269"/>
          </a:xfrm>
          <a:prstGeom prst="rect">
            <a:avLst/>
          </a:prstGeom>
          <a:ln w="31750">
            <a:solidFill>
              <a:srgbClr val="84AF5F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Permeabilizar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via aérea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desapertando a roupa à volta do pescoço da vítima, removendo eventuais corpos estranhos que se encontrem na boca; executando a técnica de extensão da cabeça e elevação do mento.</a:t>
            </a:r>
          </a:p>
        </p:txBody>
      </p:sp>
      <p:sp>
        <p:nvSpPr>
          <p:cNvPr id="21" name="Rectangle 32">
            <a:extLst>
              <a:ext uri="{FF2B5EF4-FFF2-40B4-BE49-F238E27FC236}">
                <a16:creationId xmlns:a16="http://schemas.microsoft.com/office/drawing/2014/main" id="{9C1AD73D-5C94-6BDC-9134-3664DFDA4EA6}"/>
              </a:ext>
            </a:extLst>
          </p:cNvPr>
          <p:cNvSpPr/>
          <p:nvPr/>
        </p:nvSpPr>
        <p:spPr>
          <a:xfrm>
            <a:off x="4975476" y="1673234"/>
            <a:ext cx="3810000" cy="360040"/>
          </a:xfrm>
          <a:prstGeom prst="rect">
            <a:avLst/>
          </a:prstGeom>
          <a:solidFill>
            <a:srgbClr val="84A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5C72503-9F5C-ED24-8A23-762BCA43C345}"/>
              </a:ext>
            </a:extLst>
          </p:cNvPr>
          <p:cNvSpPr/>
          <p:nvPr/>
        </p:nvSpPr>
        <p:spPr>
          <a:xfrm>
            <a:off x="4975476" y="4532244"/>
            <a:ext cx="3810000" cy="1754326"/>
          </a:xfrm>
          <a:prstGeom prst="rect">
            <a:avLst/>
          </a:prstGeom>
          <a:ln w="31750">
            <a:solidFill>
              <a:srgbClr val="84AF5F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- se ocorrem movimentos torácicos.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OUVIR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- se existem ruídos de saída de ar pela boca ou pelo nariz da vítima.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SENTIR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- na face, se há saída de ar pela boca ou pelo nariz da vítima.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2639D46A-5015-B214-D754-875AF82304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45"/>
          <a:stretch/>
        </p:blipFill>
        <p:spPr>
          <a:xfrm>
            <a:off x="4975476" y="1992243"/>
            <a:ext cx="3810000" cy="251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8D78A5E-7DD9-313B-8DDB-2A86B2F99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" t="6072" b="6072"/>
          <a:stretch/>
        </p:blipFill>
        <p:spPr>
          <a:xfrm>
            <a:off x="485537" y="2015690"/>
            <a:ext cx="3810000" cy="2516554"/>
          </a:xfrm>
          <a:prstGeom prst="rect">
            <a:avLst/>
          </a:prstGeom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5358330" cy="566737"/>
          </a:xfrm>
        </p:spPr>
        <p:txBody>
          <a:bodyPr/>
          <a:lstStyle/>
          <a:p>
            <a:r>
              <a:rPr lang="pt-PT" dirty="0"/>
              <a:t>Suporte Básico de Vida adulto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3296AA03-EE6A-91B1-C409-9C44210DCE7C}"/>
              </a:ext>
            </a:extLst>
          </p:cNvPr>
          <p:cNvSpPr/>
          <p:nvPr/>
        </p:nvSpPr>
        <p:spPr>
          <a:xfrm>
            <a:off x="485537" y="1673234"/>
            <a:ext cx="3810000" cy="360040"/>
          </a:xfrm>
          <a:prstGeom prst="rect">
            <a:avLst/>
          </a:prstGeom>
          <a:solidFill>
            <a:srgbClr val="84A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669AFD2-5DD2-E5ED-7E72-0661E58DEA02}"/>
              </a:ext>
            </a:extLst>
          </p:cNvPr>
          <p:cNvSpPr/>
          <p:nvPr/>
        </p:nvSpPr>
        <p:spPr>
          <a:xfrm>
            <a:off x="485537" y="4532244"/>
            <a:ext cx="3810000" cy="646331"/>
          </a:xfrm>
          <a:prstGeom prst="rect">
            <a:avLst/>
          </a:prstGeom>
          <a:ln w="31750">
            <a:solidFill>
              <a:srgbClr val="84AF5F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Ligar 112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se a vítima não responde e não respira normalmente.</a:t>
            </a:r>
          </a:p>
        </p:txBody>
      </p:sp>
      <p:sp>
        <p:nvSpPr>
          <p:cNvPr id="21" name="Rectangle 32">
            <a:extLst>
              <a:ext uri="{FF2B5EF4-FFF2-40B4-BE49-F238E27FC236}">
                <a16:creationId xmlns:a16="http://schemas.microsoft.com/office/drawing/2014/main" id="{9C1AD73D-5C94-6BDC-9134-3664DFDA4EA6}"/>
              </a:ext>
            </a:extLst>
          </p:cNvPr>
          <p:cNvSpPr/>
          <p:nvPr/>
        </p:nvSpPr>
        <p:spPr>
          <a:xfrm>
            <a:off x="4975476" y="1673234"/>
            <a:ext cx="3810000" cy="360040"/>
          </a:xfrm>
          <a:prstGeom prst="rect">
            <a:avLst/>
          </a:prstGeom>
          <a:solidFill>
            <a:srgbClr val="84A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5C72503-9F5C-ED24-8A23-762BCA43C345}"/>
              </a:ext>
            </a:extLst>
          </p:cNvPr>
          <p:cNvSpPr/>
          <p:nvPr/>
        </p:nvSpPr>
        <p:spPr>
          <a:xfrm>
            <a:off x="4975476" y="4532244"/>
            <a:ext cx="3810000" cy="923330"/>
          </a:xfrm>
          <a:prstGeom prst="rect">
            <a:avLst/>
          </a:prstGeom>
          <a:ln w="31750">
            <a:solidFill>
              <a:srgbClr val="84AF5F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Manter suporte básico de vida (SBV)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efetuando 30 compressões alternando com duas insuflações. 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2639D46A-5015-B214-D754-875AF82304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856" b="5856"/>
          <a:stretch/>
        </p:blipFill>
        <p:spPr>
          <a:xfrm>
            <a:off x="4975476" y="1992243"/>
            <a:ext cx="3810000" cy="2516554"/>
          </a:xfrm>
          <a:prstGeom prst="rect">
            <a:avLst/>
          </a:prstGeom>
        </p:spPr>
      </p:pic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id="{B722EAAC-8C5B-C166-8D29-03AEC15BDF15}"/>
              </a:ext>
            </a:extLst>
          </p:cNvPr>
          <p:cNvSpPr/>
          <p:nvPr/>
        </p:nvSpPr>
        <p:spPr>
          <a:xfrm>
            <a:off x="145568" y="627626"/>
            <a:ext cx="4736124" cy="6107723"/>
          </a:xfrm>
          <a:prstGeom prst="roundRect">
            <a:avLst>
              <a:gd name="adj" fmla="val 4123"/>
            </a:avLst>
          </a:prstGeom>
          <a:solidFill>
            <a:srgbClr val="EEA08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700" b="1" dirty="0">
                <a:latin typeface="Arial" panose="020B0604020202020204" pitchFamily="34" charset="0"/>
                <a:cs typeface="Arial" panose="020B0604020202020204" pitchFamily="34" charset="0"/>
              </a:rPr>
              <a:t>Para aplicar corretamente compressões torácicas num adulto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coloca-te ao lado da vítima;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certifica-te que a vítima está deitada de costas, sobre uma superfície plana e firme;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afasta-te ou remove as roupas que cobrem o tórax da vítima;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coloca a base de uma mão no centro do tórax;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coloca a outra mão sobre a primeira entrelaçando os dedos;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coloca os braços e cotovelos esticados, com os ombros na direção das mãos;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aplica 30 compressões sobre o esterno, deprimindo-o 5 cm a 6 cm a cada compressão;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no final de cada compressão, garante que o tórax retoma a sua posição inicial, aliviando toda a pressão sem remover as mãos do tórax;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aplica compressões de forma rítmica a uma frequência de pelo menos 100 por minuto, mas não mais do que 120 por minuto;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nunca interrompas as compressões mais do que 10 segundos.</a:t>
            </a:r>
          </a:p>
        </p:txBody>
      </p:sp>
    </p:spTree>
    <p:extLst>
      <p:ext uri="{BB962C8B-B14F-4D97-AF65-F5344CB8AC3E}">
        <p14:creationId xmlns:p14="http://schemas.microsoft.com/office/powerpoint/2010/main" val="40053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8D78A5E-7DD9-313B-8DDB-2A86B2F998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415" b="6415"/>
          <a:stretch/>
        </p:blipFill>
        <p:spPr>
          <a:xfrm>
            <a:off x="476362" y="2015690"/>
            <a:ext cx="3819175" cy="2516554"/>
          </a:xfrm>
          <a:prstGeom prst="rect">
            <a:avLst/>
          </a:prstGeom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35DAFBC6-0870-A147-9DC5-D4400ABFB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62" y="522119"/>
            <a:ext cx="5358330" cy="566737"/>
          </a:xfrm>
        </p:spPr>
        <p:txBody>
          <a:bodyPr/>
          <a:lstStyle/>
          <a:p>
            <a:r>
              <a:rPr lang="pt-PT" dirty="0"/>
              <a:t>Suporte Básico de Vida adulto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3296AA03-EE6A-91B1-C409-9C44210DCE7C}"/>
              </a:ext>
            </a:extLst>
          </p:cNvPr>
          <p:cNvSpPr/>
          <p:nvPr/>
        </p:nvSpPr>
        <p:spPr>
          <a:xfrm>
            <a:off x="485537" y="1673234"/>
            <a:ext cx="3810000" cy="360040"/>
          </a:xfrm>
          <a:prstGeom prst="rect">
            <a:avLst/>
          </a:prstGeom>
          <a:solidFill>
            <a:srgbClr val="84A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669AFD2-5DD2-E5ED-7E72-0661E58DEA02}"/>
              </a:ext>
            </a:extLst>
          </p:cNvPr>
          <p:cNvSpPr/>
          <p:nvPr/>
        </p:nvSpPr>
        <p:spPr>
          <a:xfrm>
            <a:off x="485537" y="4532244"/>
            <a:ext cx="3810000" cy="923330"/>
          </a:xfrm>
          <a:prstGeom prst="rect">
            <a:avLst/>
          </a:prstGeom>
          <a:ln w="31750">
            <a:solidFill>
              <a:srgbClr val="84AF5F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Iniciar insuflações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para isso, pode ser usada uma máscara de bolso.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2">
            <a:extLst>
              <a:ext uri="{FF2B5EF4-FFF2-40B4-BE49-F238E27FC236}">
                <a16:creationId xmlns:a16="http://schemas.microsoft.com/office/drawing/2014/main" id="{9C1AD73D-5C94-6BDC-9134-3664DFDA4EA6}"/>
              </a:ext>
            </a:extLst>
          </p:cNvPr>
          <p:cNvSpPr/>
          <p:nvPr/>
        </p:nvSpPr>
        <p:spPr>
          <a:xfrm>
            <a:off x="4975476" y="1673234"/>
            <a:ext cx="3810000" cy="360040"/>
          </a:xfrm>
          <a:prstGeom prst="rect">
            <a:avLst/>
          </a:prstGeom>
          <a:solidFill>
            <a:srgbClr val="84A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5C72503-9F5C-ED24-8A23-762BCA43C345}"/>
              </a:ext>
            </a:extLst>
          </p:cNvPr>
          <p:cNvSpPr/>
          <p:nvPr/>
        </p:nvSpPr>
        <p:spPr>
          <a:xfrm>
            <a:off x="4975476" y="4532244"/>
            <a:ext cx="3810000" cy="923330"/>
          </a:xfrm>
          <a:prstGeom prst="rect">
            <a:avLst/>
          </a:prstGeom>
          <a:ln w="31750">
            <a:solidFill>
              <a:srgbClr val="84AF5F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4AF5F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Manter o SBV efetuando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30 compressões alternando com duas insuflações.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2639D46A-5015-B214-D754-875AF82304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856" b="5856"/>
          <a:stretch/>
        </p:blipFill>
        <p:spPr>
          <a:xfrm>
            <a:off x="4975476" y="1992243"/>
            <a:ext cx="3810000" cy="2516554"/>
          </a:xfrm>
          <a:prstGeom prst="rect">
            <a:avLst/>
          </a:prstGeom>
        </p:spPr>
      </p:pic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id="{5F0CAEDC-88C4-9CF0-F712-3399BCBDE88F}"/>
              </a:ext>
            </a:extLst>
          </p:cNvPr>
          <p:cNvSpPr/>
          <p:nvPr/>
        </p:nvSpPr>
        <p:spPr>
          <a:xfrm>
            <a:off x="4419601" y="1008186"/>
            <a:ext cx="4600338" cy="5756030"/>
          </a:xfrm>
          <a:prstGeom prst="roundRect">
            <a:avLst>
              <a:gd name="adj" fmla="val 4123"/>
            </a:avLst>
          </a:prstGeom>
          <a:solidFill>
            <a:srgbClr val="EEA08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700" b="1" dirty="0">
                <a:latin typeface="Arial" panose="020B0604020202020204" pitchFamily="34" charset="0"/>
                <a:cs typeface="Arial" panose="020B0604020202020204" pitchFamily="34" charset="0"/>
              </a:rPr>
              <a:t>Para insuflar, adequadamente, uma vítima adulta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coloca-te ao lado da vítima;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permeabiliza a VA;</a:t>
            </a:r>
          </a:p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• realiza duas insuflações na vítima, mantendo a VA permeável:</a:t>
            </a:r>
          </a:p>
          <a:p>
            <a:pPr lvl="1"/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– com a mão na testa da vítima, comprime as narinas da vítima;</a:t>
            </a:r>
          </a:p>
          <a:p>
            <a:pPr lvl="1"/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– respira normalmente e sela os lábios ao redor da boca da vítima;</a:t>
            </a:r>
          </a:p>
          <a:p>
            <a:pPr lvl="1"/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– enquanto insuflas, observa se existe a elevação do tórax da vítima. Cada insuflação deve ser suficiente para provocar elevação do tórax como numa respiração normal (se o tórax não se elevar, repete as manobras de permeabilização da VA);</a:t>
            </a:r>
          </a:p>
          <a:p>
            <a:pPr lvl="1"/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– aplica uma segunda insuflação, observando se existe elevação do tórax;</a:t>
            </a:r>
          </a:p>
          <a:p>
            <a:pPr lvl="1"/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– caso uma ou ambas as tentativas de insuflação se revelem ineficazes, deves avançar de imediato para as compressões torácicas.</a:t>
            </a:r>
          </a:p>
        </p:txBody>
      </p:sp>
      <p:sp>
        <p:nvSpPr>
          <p:cNvPr id="4" name="Retângulo 3">
            <a:hlinkClick r:id="rId5"/>
            <a:extLst>
              <a:ext uri="{FF2B5EF4-FFF2-40B4-BE49-F238E27FC236}">
                <a16:creationId xmlns:a16="http://schemas.microsoft.com/office/drawing/2014/main" id="{E6EAB439-8889-E4DA-EAEF-48C9A86286A5}"/>
              </a:ext>
            </a:extLst>
          </p:cNvPr>
          <p:cNvSpPr/>
          <p:nvPr/>
        </p:nvSpPr>
        <p:spPr>
          <a:xfrm>
            <a:off x="0" y="6014415"/>
            <a:ext cx="1714500" cy="3800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/>
              <a:t>Link YouTube</a:t>
            </a:r>
            <a:r>
              <a:rPr lang="pt-PT" sz="1100" dirty="0"/>
              <a:t> </a:t>
            </a:r>
          </a:p>
          <a:p>
            <a:pPr algn="ctr"/>
            <a:r>
              <a:rPr lang="pt-PT" sz="1100" dirty="0"/>
              <a:t>Suporte Básico de Vida</a:t>
            </a:r>
          </a:p>
        </p:txBody>
      </p:sp>
    </p:spTree>
    <p:extLst>
      <p:ext uri="{BB962C8B-B14F-4D97-AF65-F5344CB8AC3E}">
        <p14:creationId xmlns:p14="http://schemas.microsoft.com/office/powerpoint/2010/main" val="21677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3" grpId="0" animBg="1"/>
      <p:bldP spid="3" grpId="1" animBg="1"/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4866</TotalTime>
  <Words>2826</Words>
  <Application>Microsoft Office PowerPoint</Application>
  <PresentationFormat>Apresentação no Ecrã (4:3)</PresentationFormat>
  <Paragraphs>354</Paragraphs>
  <Slides>45</Slides>
  <Notes>24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45</vt:i4>
      </vt:variant>
    </vt:vector>
  </HeadingPairs>
  <TitlesOfParts>
    <vt:vector size="50" baseType="lpstr">
      <vt:lpstr>Arial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Missão Terra 7</dc:title>
  <dc:subject/>
  <dc:creator>Vitor Pinto</dc:creator>
  <cp:keywords/>
  <dc:description/>
  <cp:lastModifiedBy>Bernardino Pinto</cp:lastModifiedBy>
  <cp:revision>427</cp:revision>
  <dcterms:created xsi:type="dcterms:W3CDTF">2020-12-01T16:51:26Z</dcterms:created>
  <dcterms:modified xsi:type="dcterms:W3CDTF">2024-01-03T17:21:12Z</dcterms:modified>
  <cp:category/>
</cp:coreProperties>
</file>