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78" r:id="rId14"/>
    <p:sldId id="267" r:id="rId15"/>
    <p:sldId id="277" r:id="rId16"/>
    <p:sldId id="268" r:id="rId17"/>
    <p:sldId id="276" r:id="rId18"/>
    <p:sldId id="269" r:id="rId19"/>
    <p:sldId id="275" r:id="rId20"/>
    <p:sldId id="270" r:id="rId21"/>
    <p:sldId id="274" r:id="rId22"/>
    <p:sldId id="271" r:id="rId23"/>
    <p:sldId id="273" r:id="rId24"/>
    <p:sldId id="272" r:id="rId25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3366FF"/>
    <a:srgbClr val="FF9966"/>
    <a:srgbClr val="00CC99"/>
    <a:srgbClr val="669900"/>
    <a:srgbClr val="DDDDDD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67" autoAdjust="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4BD75A-7903-4089-9253-F9F1C9A52CE5}" type="datetimeFigureOut">
              <a:rPr lang="pt-PT"/>
              <a:pPr>
                <a:defRPr/>
              </a:pPr>
              <a:t>06-10-2010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965A83-FBCE-4503-8584-F8B158A6198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76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CD3B26-B0CE-4B01-8E54-55D552A3548A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302B6-C4C4-47F3-8C57-B83C55E02F71}" type="slidenum">
              <a:rPr lang="pt-PT" smtClean="0"/>
              <a:pPr/>
              <a:t>10</a:t>
            </a:fld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78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211074-13D9-4D08-A48D-E7D264F78D67}" type="slidenum">
              <a:rPr lang="pt-PT" smtClean="0"/>
              <a:pPr/>
              <a:t>11</a:t>
            </a:fld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89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776762-F1C7-4D60-B7B3-989E6E57541B}" type="slidenum">
              <a:rPr lang="pt-PT" smtClean="0"/>
              <a:pPr/>
              <a:t>12</a:t>
            </a:fld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99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87BFEF-C838-47FE-9FA1-CDB4E3FBAFE8}" type="slidenum">
              <a:rPr lang="pt-PT" smtClean="0"/>
              <a:pPr/>
              <a:t>13</a:t>
            </a:fld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09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912C66-F73E-4764-9850-A11139FB1889}" type="slidenum">
              <a:rPr lang="pt-PT" smtClean="0"/>
              <a:pPr/>
              <a:t>14</a:t>
            </a:fld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19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F53544-2B2B-4A30-85EA-12F179F10FA8}" type="slidenum">
              <a:rPr lang="pt-PT" smtClean="0"/>
              <a:pPr/>
              <a:t>15</a:t>
            </a:fld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30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D40CE5-9E49-4108-B6F9-C26A090E80D4}" type="slidenum">
              <a:rPr lang="pt-PT" smtClean="0"/>
              <a:pPr/>
              <a:t>16</a:t>
            </a:fld>
            <a:endParaRPr lang="pt-P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40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BF5BF-9FBF-48BB-B6AE-E123D5D69E97}" type="slidenum">
              <a:rPr lang="pt-PT" smtClean="0"/>
              <a:pPr/>
              <a:t>17</a:t>
            </a:fld>
            <a:endParaRPr lang="pt-P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50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ADE18C-63D6-4698-9031-2EDDDB16DF66}" type="slidenum">
              <a:rPr lang="pt-PT" smtClean="0"/>
              <a:pPr/>
              <a:t>18</a:t>
            </a:fld>
            <a:endParaRPr lang="pt-P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60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A80EB-0F2B-427C-ADB7-30198725191B}" type="slidenum">
              <a:rPr lang="pt-PT" smtClean="0"/>
              <a:pPr/>
              <a:t>19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A97CF-C191-4BE4-8F32-49F2575EDF5D}" type="slidenum">
              <a:rPr lang="pt-PT" smtClean="0"/>
              <a:pPr/>
              <a:t>2</a:t>
            </a:fld>
            <a:endParaRPr 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71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636CE-C133-4C70-BE56-2885D3E2630F}" type="slidenum">
              <a:rPr lang="pt-PT" smtClean="0"/>
              <a:pPr/>
              <a:t>20</a:t>
            </a:fld>
            <a:endParaRPr lang="pt-P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81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FBB5B7-88CB-4A9E-A860-C833F503B4E0}" type="slidenum">
              <a:rPr lang="pt-PT" smtClean="0"/>
              <a:pPr/>
              <a:t>21</a:t>
            </a:fld>
            <a:endParaRPr lang="pt-P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91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F9ACC-1736-495F-A764-68608CB4A4D7}" type="slidenum">
              <a:rPr lang="pt-PT" smtClean="0"/>
              <a:pPr/>
              <a:t>22</a:t>
            </a:fld>
            <a:endParaRPr lang="pt-P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01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884CB-63E0-42AB-9A29-2B912B1DD2F8}" type="slidenum">
              <a:rPr lang="pt-PT" smtClean="0"/>
              <a:pPr/>
              <a:t>23</a:t>
            </a:fld>
            <a:endParaRPr lang="pt-P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12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0C2B9-2D32-46C2-816F-C519A243D12C}" type="slidenum">
              <a:rPr lang="pt-PT" smtClean="0"/>
              <a:pPr/>
              <a:t>24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297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8D014-EF8A-4C85-B798-3AAC05C8B930}" type="slidenum">
              <a:rPr lang="pt-PT" smtClean="0"/>
              <a:pPr/>
              <a:t>3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07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2484B-165C-4033-B4D2-DABFE0212AEB}" type="slidenum">
              <a:rPr lang="pt-PT" smtClean="0"/>
              <a:pPr/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317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8F713E-E7BC-4628-8FE0-4EB62490672A}" type="slidenum">
              <a:rPr lang="pt-PT" smtClean="0"/>
              <a:pPr/>
              <a:t>5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327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3FB4AF-7E87-4DE3-801B-69E16FF2C4B0}" type="slidenum">
              <a:rPr lang="pt-PT" smtClean="0"/>
              <a:pPr/>
              <a:t>6</a:t>
            </a:fld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1AD434-30F5-40DC-A909-2853088AF769}" type="slidenum">
              <a:rPr lang="pt-PT" smtClean="0"/>
              <a:pPr/>
              <a:t>7</a:t>
            </a:fld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348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273197-E9EE-478A-9CBA-AB68F69E4177}" type="slidenum">
              <a:rPr lang="pt-PT" smtClean="0"/>
              <a:pPr/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58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BFBB1-953B-4D2A-A307-D6028CD17A60}" type="slidenum">
              <a:rPr lang="pt-PT" smtClean="0"/>
              <a:pPr/>
              <a:t>9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F2DD-7C8C-4D4C-B5D5-0CEBD1DC27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79619-9017-4B46-8AAC-01E2433B73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E4F0-74AE-42C6-A659-8FBF2E72C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1BBD-3897-4A8D-A103-D1855D276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8F15-4587-4E6A-A5E5-848D5AC7D2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8AFA-1CF0-42B7-A634-00663E5125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CDFE-18F7-4428-BEB6-C84E8B1D5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5CBB-219A-4612-B3DC-0A29F998CA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40EE-33BC-48A4-A52C-DD76C960EB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24BD-115C-49D8-AE2A-C7D76C0442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448E-AEAE-48CA-931B-B813BB2BB7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12000">
    <p:zoom/>
    <p:sndAc>
      <p:stSnd loop="1">
        <p:snd r:embed="rId1" name="Floyd Cramer - Try To Rememb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98DB5C-6380-42C9-9D45-955D6F669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7" descr="Homem moreno"/>
          <p:cNvPicPr>
            <a:picLocks noChangeAspect="1" noChangeArrowheads="1"/>
          </p:cNvPicPr>
          <p:nvPr userDrawn="1"/>
        </p:nvPicPr>
        <p:blipFill>
          <a:blip r:embed="rId14" cstate="print"/>
          <a:srcRect r="23430"/>
          <a:stretch>
            <a:fillRect/>
          </a:stretch>
        </p:blipFill>
        <p:spPr bwMode="auto">
          <a:xfrm>
            <a:off x="2814638" y="1708150"/>
            <a:ext cx="35131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2000">
    <p:zoom/>
    <p:sndAc>
      <p:stSnd loop="1">
        <p:snd r:embed="rId13" name="Floyd Cramer - Try To Remember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200150" y="2466975"/>
            <a:ext cx="67437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alpha val="74117"/>
                  </a:schemeClr>
                </a:solidFill>
                <a:latin typeface="Arial Black"/>
              </a:rPr>
              <a:t>O saco </a:t>
            </a:r>
            <a:r>
              <a:rPr lang="pt-PT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alpha val="74117"/>
                  </a:schemeClr>
                </a:solidFill>
                <a:latin typeface="Arial Black"/>
              </a:rPr>
              <a:t>de </a:t>
            </a:r>
            <a:r>
              <a:rPr lang="pt-PT" sz="5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alpha val="74117"/>
                  </a:schemeClr>
                </a:solidFill>
                <a:latin typeface="Arial Black"/>
              </a:rPr>
              <a:t>carvão </a:t>
            </a:r>
            <a:endParaRPr lang="pt-PT" sz="5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alpha val="74117"/>
                </a:schemeClr>
              </a:solidFill>
              <a:latin typeface="Arial Black"/>
            </a:endParaRPr>
          </a:p>
        </p:txBody>
      </p:sp>
      <p:pic>
        <p:nvPicPr>
          <p:cNvPr id="2063" name="Picture 15" descr="MCIN00563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3654425"/>
            <a:ext cx="32988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33450" y="1193800"/>
            <a:ext cx="8261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4000" b="1">
                <a:latin typeface="Arial" charset="0"/>
                <a:ea typeface="Times New Roman" pitchFamily="18" charset="0"/>
                <a:cs typeface="Arial" charset="0"/>
              </a:rPr>
              <a:t>1 – Como chegou o pequeno</a:t>
            </a:r>
          </a:p>
          <a:p>
            <a:pPr algn="just" eaLnBrk="0" hangingPunct="0"/>
            <a:r>
              <a:rPr lang="pt-BR" sz="4000" b="1">
                <a:latin typeface="Arial" charset="0"/>
                <a:ea typeface="Times New Roman" pitchFamily="18" charset="0"/>
                <a:cs typeface="Arial" charset="0"/>
              </a:rPr>
              <a:t>      Zeca a casa?</a:t>
            </a:r>
          </a:p>
        </p:txBody>
      </p:sp>
      <p:pic>
        <p:nvPicPr>
          <p:cNvPr id="11268" name="Picture 4" descr="criança 2"/>
          <p:cNvPicPr>
            <a:picLocks noChangeAspect="1" noChangeArrowheads="1"/>
          </p:cNvPicPr>
          <p:nvPr/>
        </p:nvPicPr>
        <p:blipFill>
          <a:blip r:embed="rId5" cstate="print"/>
          <a:srcRect l="27313"/>
          <a:stretch>
            <a:fillRect/>
          </a:stretch>
        </p:blipFill>
        <p:spPr bwMode="auto">
          <a:xfrm>
            <a:off x="4883150" y="3517900"/>
            <a:ext cx="3022600" cy="2941638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Users\Noélia Cunha\AppData\Local\Microsoft\Windows\Temporary Internet Files\Content.IE5\CB27GARU\MCj039098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2850" y="862013"/>
            <a:ext cx="36957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3100" y="1238250"/>
            <a:ext cx="781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4000" b="1">
                <a:latin typeface="Arial" charset="0"/>
                <a:ea typeface="Times New Roman" pitchFamily="18" charset="0"/>
                <a:cs typeface="Arial" charset="0"/>
              </a:rPr>
              <a:t>2 – Qual a razão para esse</a:t>
            </a:r>
          </a:p>
          <a:p>
            <a:pPr algn="just" eaLnBrk="0" hangingPunct="0"/>
            <a:r>
              <a:rPr lang="pt-BR" sz="4000" b="1">
                <a:latin typeface="Arial" charset="0"/>
                <a:ea typeface="Times New Roman" pitchFamily="18" charset="0"/>
                <a:cs typeface="Arial" charset="0"/>
              </a:rPr>
              <a:t>      comportamento?</a:t>
            </a:r>
          </a:p>
        </p:txBody>
      </p:sp>
      <p:pic>
        <p:nvPicPr>
          <p:cNvPr id="13316" name="Picture 6" descr="C:\Users\Noélia Cunha\AppData\Local\Microsoft\Windows\Temporary Internet Files\Content.IE5\UTHMWIUE\MCj007882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2895600"/>
            <a:ext cx="28479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3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Noélia Cunha\AppData\Local\Microsoft\Windows\Temporary Internet Files\Content.IE5\V022W8WR\MCj007881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75" y="895350"/>
            <a:ext cx="597217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49300" y="1117600"/>
            <a:ext cx="7823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3 – Perante as palavras</a:t>
            </a:r>
          </a:p>
          <a:p>
            <a:pPr algn="l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      do filho, o que fez o</a:t>
            </a:r>
          </a:p>
          <a:p>
            <a:pPr algn="l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      pai?</a:t>
            </a:r>
          </a:p>
        </p:txBody>
      </p:sp>
      <p:pic>
        <p:nvPicPr>
          <p:cNvPr id="15364" name="Picture 6" descr="C:\Users\Noélia Cunha\AppData\Local\Microsoft\Windows\Temporary Internet Files\Content.IE5\UTHMWIUE\MCj033412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213" y="3873500"/>
            <a:ext cx="17478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:\Users\Noélia Cunha\AppData\Local\Microsoft\Windows\Temporary Internet Files\Content.IE5\V022W8WR\MCj035138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0" y="3473450"/>
            <a:ext cx="21780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C:\Users\Noélia Cunha\AppData\Local\Microsoft\Windows\Temporary Internet Files\Content.IE5\UTHMWIUE\MCj0333952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50" y="1028700"/>
            <a:ext cx="38957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ângulo 2"/>
          <p:cNvSpPr>
            <a:spLocks noChangeArrowheads="1"/>
          </p:cNvSpPr>
          <p:nvPr/>
        </p:nvSpPr>
        <p:spPr bwMode="auto">
          <a:xfrm>
            <a:off x="793750" y="2163763"/>
            <a:ext cx="7556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5400" b="1">
                <a:latin typeface="Arial" charset="0"/>
                <a:cs typeface="Arial" charset="0"/>
              </a:rPr>
              <a:t>4 – O que lhe ordenou</a:t>
            </a:r>
          </a:p>
          <a:p>
            <a:pPr algn="just"/>
            <a:r>
              <a:rPr lang="pt-BR" sz="5400" b="1">
                <a:latin typeface="Arial" charset="0"/>
                <a:cs typeface="Arial" charset="0"/>
              </a:rPr>
              <a:t>      o pai?</a:t>
            </a:r>
            <a:endParaRPr lang="pt-PT" sz="54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C:\Users\Noélia Cunha\AppData\Local\Microsoft\Windows\Temporary Internet Files\Content.IE5\CB27GARU\MCj037111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9450" y="1033463"/>
            <a:ext cx="5200650" cy="4884737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04850" y="1482725"/>
            <a:ext cx="75501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5 – O Zeca percebeu a</a:t>
            </a:r>
          </a:p>
          <a:p>
            <a:pPr algn="just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      intenção do pai?</a:t>
            </a:r>
          </a:p>
        </p:txBody>
      </p:sp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:\Users\Noélia Cunha\AppData\Local\Microsoft\Windows\Temporary Internet Files\Content.IE5\RO8O5S9X\MCj040426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0" y="1651000"/>
            <a:ext cx="4192588" cy="3867150"/>
          </a:xfrm>
          <a:prstGeom prst="rect">
            <a:avLst/>
          </a:prstGeom>
          <a:noFill/>
          <a:ln w="76200" cap="rnd">
            <a:solidFill>
              <a:srgbClr val="003300"/>
            </a:solidFill>
            <a:round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6388" y="98425"/>
            <a:ext cx="8837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O pequeno Zeca entra em  casa, batendo os pés no chão com força. O pai, que estava indo para o quintal fazer alguns serviços na horta, chama-o para uma conversa. Zeca, de oito anos de idade,  acompanha-o desconfiado.</a:t>
            </a:r>
          </a:p>
        </p:txBody>
      </p:sp>
      <p:pic>
        <p:nvPicPr>
          <p:cNvPr id="3075" name="Picture 4" descr="criança 2"/>
          <p:cNvPicPr>
            <a:picLocks noChangeAspect="1" noChangeArrowheads="1"/>
          </p:cNvPicPr>
          <p:nvPr/>
        </p:nvPicPr>
        <p:blipFill>
          <a:blip r:embed="rId3" cstate="print"/>
          <a:srcRect l="27313"/>
          <a:stretch>
            <a:fillRect/>
          </a:stretch>
        </p:blipFill>
        <p:spPr bwMode="auto">
          <a:xfrm>
            <a:off x="2816225" y="1719263"/>
            <a:ext cx="351155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509428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Antes que o pai dissesse alguma coisa, fala irritado:</a:t>
            </a:r>
          </a:p>
          <a:p>
            <a:endParaRPr lang="pt-PT" sz="900" b="1">
              <a:solidFill>
                <a:srgbClr val="800000"/>
              </a:solidFill>
              <a:latin typeface="Tahoma" pitchFamily="34" charset="0"/>
            </a:endParaRPr>
          </a:p>
          <a:p>
            <a:pPr algn="l">
              <a:buFontTx/>
              <a:buChar char="-"/>
            </a:pPr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Pai, estou com muita raiva. O Juca não deveria ter feito isso comigo. Desejo-lhe tudo de ruim, quero matá-lo.</a:t>
            </a:r>
            <a:r>
              <a:rPr lang="pt-PT" b="1">
                <a:solidFill>
                  <a:srgbClr val="0033CC"/>
                </a:solidFill>
                <a:latin typeface="Tahoma" pitchFamily="34" charset="0"/>
              </a:rPr>
              <a:t>  </a:t>
            </a:r>
            <a:endParaRPr lang="pt-BR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04850" y="1257300"/>
            <a:ext cx="77279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6 – Como se sentiu ele</a:t>
            </a:r>
          </a:p>
          <a:p>
            <a:pPr algn="just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      quando terminou a</a:t>
            </a:r>
          </a:p>
          <a:p>
            <a:pPr algn="just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      tarefa que o pai lhe</a:t>
            </a:r>
          </a:p>
          <a:p>
            <a:pPr algn="just" eaLnBrk="0" hangingPunct="0"/>
            <a:r>
              <a:rPr lang="pt-BR" sz="5400" b="1">
                <a:latin typeface="Arial" charset="0"/>
                <a:ea typeface="Times New Roman" pitchFamily="18" charset="0"/>
                <a:cs typeface="Arial" charset="0"/>
              </a:rPr>
              <a:t>      deu?</a:t>
            </a:r>
          </a:p>
        </p:txBody>
      </p:sp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 descr="C:\Users\Noélia Cunha\AppData\Local\Microsoft\Windows\Temporary Internet Files\Content.IE5\V022W8WR\MCj038354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3900" y="1028700"/>
            <a:ext cx="4933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66750" y="1073150"/>
            <a:ext cx="7905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4000" b="1">
                <a:latin typeface="Arial" charset="0"/>
                <a:ea typeface="Times New Roman" pitchFamily="18" charset="0"/>
                <a:cs typeface="Arial" charset="0"/>
              </a:rPr>
              <a:t>7 – Por que razão o pai o levou</a:t>
            </a:r>
          </a:p>
          <a:p>
            <a:pPr algn="just" eaLnBrk="0" hangingPunct="0"/>
            <a:r>
              <a:rPr lang="pt-BR" sz="4000" b="1">
                <a:latin typeface="Arial" charset="0"/>
                <a:ea typeface="Times New Roman" pitchFamily="18" charset="0"/>
                <a:cs typeface="Arial" charset="0"/>
              </a:rPr>
              <a:t>      ao seu quarto e o colocou</a:t>
            </a:r>
          </a:p>
          <a:p>
            <a:pPr algn="just" eaLnBrk="0" hangingPunct="0"/>
            <a:r>
              <a:rPr lang="pt-BR" sz="4000" b="1">
                <a:latin typeface="Arial" charset="0"/>
                <a:ea typeface="Times New Roman" pitchFamily="18" charset="0"/>
                <a:cs typeface="Arial" charset="0"/>
              </a:rPr>
              <a:t>      frente a um espelho?</a:t>
            </a:r>
          </a:p>
        </p:txBody>
      </p:sp>
      <p:pic>
        <p:nvPicPr>
          <p:cNvPr id="23556" name="Picture 8" descr="C:\Users\Noélia Cunha\AppData\Local\Microsoft\Windows\Temporary Internet Files\Content.IE5\UTHMWIUE\MCj035237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3235325"/>
            <a:ext cx="18669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Users\Noélia Cunha\AppData\Local\Microsoft\Windows\Temporary Internet Files\Content.IE5\UTHMWIUE\MCj042582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75" y="806450"/>
            <a:ext cx="526097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 descr="26_1_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11200" y="1028700"/>
            <a:ext cx="7772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3600" b="1">
                <a:latin typeface="Arial" charset="0"/>
                <a:ea typeface="Times New Roman" pitchFamily="18" charset="0"/>
                <a:cs typeface="Arial" charset="0"/>
              </a:rPr>
              <a:t>8 – </a:t>
            </a:r>
            <a:r>
              <a:rPr lang="pt-PT" sz="3600" b="1" i="1">
                <a:latin typeface="Arial" charset="0"/>
                <a:ea typeface="Times New Roman" pitchFamily="18" charset="0"/>
                <a:cs typeface="Arial" charset="0"/>
              </a:rPr>
              <a:t>“Por mais que possamos</a:t>
            </a:r>
          </a:p>
          <a:p>
            <a:pPr algn="just" eaLnBrk="0" hangingPunct="0"/>
            <a:r>
              <a:rPr lang="pt-PT" sz="3600" b="1" i="1">
                <a:latin typeface="Arial" charset="0"/>
                <a:ea typeface="Times New Roman" pitchFamily="18" charset="0"/>
                <a:cs typeface="Arial" charset="0"/>
              </a:rPr>
              <a:t>       atrapalhar a vida de alguém</a:t>
            </a:r>
          </a:p>
          <a:p>
            <a:pPr algn="just" eaLnBrk="0" hangingPunct="0"/>
            <a:r>
              <a:rPr lang="pt-PT" sz="3600" b="1" i="1">
                <a:latin typeface="Arial" charset="0"/>
                <a:ea typeface="Times New Roman" pitchFamily="18" charset="0"/>
                <a:cs typeface="Arial" charset="0"/>
              </a:rPr>
              <a:t>       com os nossos pensamentos,</a:t>
            </a:r>
          </a:p>
          <a:p>
            <a:pPr algn="just" eaLnBrk="0" hangingPunct="0"/>
            <a:r>
              <a:rPr lang="pt-PT" sz="3600" b="1" i="1">
                <a:latin typeface="Arial" charset="0"/>
                <a:ea typeface="Times New Roman" pitchFamily="18" charset="0"/>
                <a:cs typeface="Arial" charset="0"/>
              </a:rPr>
              <a:t>       os resíduos e a fuligem ficam</a:t>
            </a:r>
          </a:p>
          <a:p>
            <a:pPr algn="just" eaLnBrk="0" hangingPunct="0"/>
            <a:r>
              <a:rPr lang="pt-PT" sz="3600" b="1" i="1">
                <a:latin typeface="Arial" charset="0"/>
                <a:ea typeface="Times New Roman" pitchFamily="18" charset="0"/>
                <a:cs typeface="Arial" charset="0"/>
              </a:rPr>
              <a:t>       sempre em nós mesmos.”</a:t>
            </a:r>
          </a:p>
          <a:p>
            <a:pPr algn="just" eaLnBrk="0" hangingPunct="0"/>
            <a:endParaRPr lang="pt-PT" sz="3600" b="1"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pt-PT" sz="3600" b="1">
                <a:latin typeface="Arial" charset="0"/>
                <a:ea typeface="Times New Roman" pitchFamily="18" charset="0"/>
                <a:cs typeface="Arial" charset="0"/>
              </a:rPr>
              <a:t>	Qual o significado desta frase?</a:t>
            </a:r>
            <a:endParaRPr lang="pt-PT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Tm="12000">
    <p:zoom/>
    <p:sndAc>
      <p:stSnd loop="1">
        <p:snd r:embed="rId3" name="Floyd Cramer - Try To Rememb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5275" y="279400"/>
            <a:ext cx="8551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O pai, um homem simples, mas cheio de sabedoria, escuta calmamente o filho que continua a reclamar: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6375" y="5319713"/>
            <a:ext cx="8731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-O Juca humilhou-me na  frente dos meus amigos. Não aceito isso! Gostaria que ele ficasse doente sem poder ir para a escola.</a:t>
            </a:r>
            <a:endParaRPr lang="pt-BR" b="1" i="1">
              <a:solidFill>
                <a:srgbClr val="0033CC"/>
              </a:solidFill>
              <a:latin typeface="Tahoma" pitchFamily="34" charset="0"/>
            </a:endParaRPr>
          </a:p>
        </p:txBody>
      </p:sp>
      <p:pic>
        <p:nvPicPr>
          <p:cNvPr id="4100" name="Picture 12" descr="criança 2"/>
          <p:cNvPicPr>
            <a:picLocks noChangeAspect="1" noChangeArrowheads="1"/>
          </p:cNvPicPr>
          <p:nvPr/>
        </p:nvPicPr>
        <p:blipFill>
          <a:blip r:embed="rId3" cstate="print"/>
          <a:srcRect l="27313"/>
          <a:stretch>
            <a:fillRect/>
          </a:stretch>
        </p:blipFill>
        <p:spPr bwMode="auto">
          <a:xfrm>
            <a:off x="2782888" y="1268413"/>
            <a:ext cx="357663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5763" y="401638"/>
            <a:ext cx="8235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O pai escuta tudo calado enquanto caminha até um abrigo onde guardava um saco cheio de carvão.</a:t>
            </a:r>
            <a:endParaRPr lang="pt-BR" b="1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6375" y="5273675"/>
            <a:ext cx="8937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Levou o saco até o fundo do quintal e o Zeca acompanhou-o calado. Vê o saco ser aberto e,</a:t>
            </a:r>
          </a:p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antes mesmo que pudesse fazer uma pergunta, o</a:t>
            </a:r>
          </a:p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pai  propõe-lhe algo:</a:t>
            </a:r>
            <a:endParaRPr lang="pt-BR" b="1">
              <a:solidFill>
                <a:srgbClr val="8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1925" y="142875"/>
            <a:ext cx="8982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Filho, faz de conta que  aquela  camisa  limpinha  que  está a secar na corda é o teu amigo Juca, e  que cada pedaço de carvão é um mau pensamento teu dirigido a ele.</a:t>
            </a:r>
            <a:endParaRPr lang="pt-BR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1925" y="5678488"/>
            <a:ext cx="8685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- Quero que  jogues todo o carvão do saco na camisa, até ao último pedaço.  Depois eu volto para ver como ficou.</a:t>
            </a:r>
            <a:endParaRPr lang="pt-BR" b="1" i="1">
              <a:solidFill>
                <a:srgbClr val="0033CC"/>
              </a:solidFill>
              <a:latin typeface="Tahoma" pitchFamily="34" charset="0"/>
            </a:endParaRPr>
          </a:p>
        </p:txBody>
      </p:sp>
      <p:pic>
        <p:nvPicPr>
          <p:cNvPr id="6156" name="Picture 12" descr="Camiseta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263650"/>
            <a:ext cx="535463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7938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O Zeca encarou como uma brincadeira e pôs mãos à obra. A corda com a camisa estava longe, e poucos pedaços acertavam o alvo. Uma hora depois terminou a tarefa. O pai volta e pergunta-lhe:</a:t>
            </a:r>
            <a:endParaRPr lang="pt-BR" b="1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678488"/>
            <a:ext cx="8937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 i="1">
                <a:latin typeface="Tahoma" pitchFamily="34" charset="0"/>
              </a:rPr>
              <a:t>-Filho, como estás te sentindo agora?</a:t>
            </a:r>
          </a:p>
          <a:p>
            <a:pPr algn="l"/>
            <a:r>
              <a:rPr lang="pt-PT" b="1" i="1">
                <a:solidFill>
                  <a:srgbClr val="3366FF"/>
                </a:solidFill>
                <a:latin typeface="Tahoma" pitchFamily="34" charset="0"/>
              </a:rPr>
              <a:t>-Cansado, mas  alegre. Acertei muitos pedaços de carvão na camisa.</a:t>
            </a:r>
            <a:endParaRPr lang="pt-BR" b="1" i="1">
              <a:solidFill>
                <a:srgbClr val="3366FF"/>
              </a:solidFill>
              <a:latin typeface="Tahoma" pitchFamily="34" charset="0"/>
            </a:endParaRPr>
          </a:p>
        </p:txBody>
      </p:sp>
      <p:pic>
        <p:nvPicPr>
          <p:cNvPr id="7172" name="Picture 13" descr="Camiseta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438275"/>
            <a:ext cx="535463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AutoShape 14"/>
          <p:cNvSpPr>
            <a:spLocks noChangeAspect="1" noChangeArrowheads="1"/>
          </p:cNvSpPr>
          <p:nvPr/>
        </p:nvSpPr>
        <p:spPr bwMode="auto">
          <a:xfrm>
            <a:off x="3446463" y="1898650"/>
            <a:ext cx="261937" cy="28575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1376363" y="3608388"/>
            <a:ext cx="495300" cy="53975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5202238" y="5138738"/>
            <a:ext cx="495300" cy="53975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32588" y="4284663"/>
            <a:ext cx="495300" cy="53975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86" name="AutoShape 18"/>
          <p:cNvSpPr>
            <a:spLocks noChangeAspect="1" noChangeArrowheads="1"/>
          </p:cNvSpPr>
          <p:nvPr/>
        </p:nvSpPr>
        <p:spPr bwMode="auto">
          <a:xfrm>
            <a:off x="2185988" y="1989138"/>
            <a:ext cx="331787" cy="36195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87" name="AutoShape 19"/>
          <p:cNvSpPr>
            <a:spLocks noChangeAspect="1" noChangeArrowheads="1"/>
          </p:cNvSpPr>
          <p:nvPr/>
        </p:nvSpPr>
        <p:spPr bwMode="auto">
          <a:xfrm>
            <a:off x="2727325" y="4959350"/>
            <a:ext cx="261938" cy="28575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88" name="AutoShape 20"/>
          <p:cNvSpPr>
            <a:spLocks noChangeAspect="1" noChangeArrowheads="1"/>
          </p:cNvSpPr>
          <p:nvPr/>
        </p:nvSpPr>
        <p:spPr bwMode="auto">
          <a:xfrm>
            <a:off x="6958013" y="2303463"/>
            <a:ext cx="261937" cy="28575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_Queda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_Queda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1925" y="158750"/>
            <a:ext cx="89820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O pai olha para o filho, que não entendeu a razão daquela brincadeira, e com carinho diz-lhe:</a:t>
            </a:r>
          </a:p>
          <a:p>
            <a:pPr algn="l"/>
            <a:endParaRPr lang="pt-PT" sz="1200" b="1" i="1">
              <a:solidFill>
                <a:srgbClr val="0033CC"/>
              </a:solidFill>
              <a:latin typeface="Tahoma" pitchFamily="34" charset="0"/>
            </a:endParaRPr>
          </a:p>
          <a:p>
            <a:pPr algn="l"/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- Vem comigo até ao meu quarto, pois quero mostrar-te uma coisa.</a:t>
            </a:r>
            <a:endParaRPr lang="pt-BR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6375" y="5138738"/>
            <a:ext cx="864076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Lá  é colocado diante de um espelho, onde vê o seu corpo todo.   </a:t>
            </a:r>
          </a:p>
          <a:p>
            <a:pPr algn="l"/>
            <a:endParaRPr lang="pt-PT" sz="1200" b="1">
              <a:solidFill>
                <a:srgbClr val="800000"/>
              </a:solidFill>
              <a:latin typeface="Tahoma" pitchFamily="34" charset="0"/>
            </a:endParaRPr>
          </a:p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Que susto!  Viu apenas os seus dentes e os seus olhos.</a:t>
            </a:r>
            <a:endParaRPr lang="pt-BR" b="1">
              <a:solidFill>
                <a:srgbClr val="8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sndAc>
      <p:stSnd loop="1">
        <p:snd r:embed="rId3" name="Floyd Cramer - Try To Rememb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4313" y="53975"/>
            <a:ext cx="87137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>
                <a:solidFill>
                  <a:srgbClr val="800000"/>
                </a:solidFill>
                <a:latin typeface="Tahoma" pitchFamily="34" charset="0"/>
              </a:rPr>
              <a:t>	O pai, então, diz-lhe ternamente:</a:t>
            </a:r>
          </a:p>
          <a:p>
            <a:pPr algn="l"/>
            <a:endParaRPr lang="pt-PT" sz="900" b="1">
              <a:solidFill>
                <a:srgbClr val="800000"/>
              </a:solidFill>
              <a:latin typeface="Tahoma" pitchFamily="34" charset="0"/>
            </a:endParaRPr>
          </a:p>
          <a:p>
            <a:pPr algn="l"/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- Filho, viste que a camisa quase não ficou suja, mas olha só para  ti. O mal que desejamos aos outros é como o que  te  aconteceu.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0825" y="5364163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- Por mais que possamos  atrapalhar a vida de alguém  com os nossos pensamentos, os resíduos e a fuligem ficam sempre em nós mesmos.</a:t>
            </a:r>
            <a:endParaRPr lang="pt-BR" b="1" i="1">
              <a:solidFill>
                <a:srgbClr val="00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5025" y="188913"/>
            <a:ext cx="7381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b="1" i="1">
                <a:solidFill>
                  <a:srgbClr val="0033CC"/>
                </a:solidFill>
                <a:latin typeface="Tahoma" pitchFamily="34" charset="0"/>
              </a:rPr>
              <a:t>- Cuidado com os teus   pensamentos: eles transformam-se em palavras. Cuidado com as  palavras: elas transformam-se em  acções.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1925" y="5173663"/>
            <a:ext cx="89820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2300" b="1" i="1">
                <a:solidFill>
                  <a:srgbClr val="0033CC"/>
                </a:solidFill>
                <a:latin typeface="Tahoma" pitchFamily="34" charset="0"/>
              </a:rPr>
              <a:t>- Cuidado com as tuas acções: elas transformam-se em hábitos.</a:t>
            </a:r>
          </a:p>
          <a:p>
            <a:pPr algn="l"/>
            <a:r>
              <a:rPr lang="pt-PT" sz="2300" b="1" i="1">
                <a:solidFill>
                  <a:srgbClr val="0033CC"/>
                </a:solidFill>
                <a:latin typeface="Tahoma" pitchFamily="34" charset="0"/>
              </a:rPr>
              <a:t>- Cuidado com os teus hábitos: eles moldam o teu carácter.</a:t>
            </a:r>
          </a:p>
          <a:p>
            <a:pPr algn="l"/>
            <a:r>
              <a:rPr lang="pt-PT" sz="2300" b="1" i="1">
                <a:solidFill>
                  <a:srgbClr val="0033CC"/>
                </a:solidFill>
                <a:latin typeface="Tahoma" pitchFamily="34" charset="0"/>
              </a:rPr>
              <a:t>- Cuidado com o teu carácter: ele decidirá o teu destino.</a:t>
            </a:r>
            <a:endParaRPr lang="pt-BR" sz="2300" b="1" i="1">
              <a:solidFill>
                <a:srgbClr val="00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355</Words>
  <Application>Microsoft Office PowerPoint</Application>
  <PresentationFormat>Apresentação no Ecrã (4:3)</PresentationFormat>
  <Paragraphs>79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Estrutura padrão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</vt:vector>
  </TitlesOfParts>
  <Company>joana uchoa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uchoa</dc:creator>
  <cp:lastModifiedBy>Windows User</cp:lastModifiedBy>
  <cp:revision>90</cp:revision>
  <dcterms:created xsi:type="dcterms:W3CDTF">2005-05-20T10:17:11Z</dcterms:created>
  <dcterms:modified xsi:type="dcterms:W3CDTF">2010-10-06T14:48:41Z</dcterms:modified>
</cp:coreProperties>
</file>