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324" r:id="rId4"/>
    <p:sldId id="341" r:id="rId5"/>
    <p:sldId id="344" r:id="rId6"/>
    <p:sldId id="342" r:id="rId7"/>
    <p:sldId id="345" r:id="rId8"/>
    <p:sldId id="343" r:id="rId9"/>
    <p:sldId id="346" r:id="rId10"/>
    <p:sldId id="348" r:id="rId11"/>
    <p:sldId id="347" r:id="rId12"/>
    <p:sldId id="354" r:id="rId13"/>
    <p:sldId id="291" r:id="rId14"/>
    <p:sldId id="292" r:id="rId15"/>
    <p:sldId id="293" r:id="rId16"/>
    <p:sldId id="294" r:id="rId17"/>
    <p:sldId id="287" r:id="rId18"/>
    <p:sldId id="288" r:id="rId19"/>
    <p:sldId id="289" r:id="rId20"/>
    <p:sldId id="298" r:id="rId21"/>
    <p:sldId id="299" r:id="rId22"/>
    <p:sldId id="300" r:id="rId23"/>
    <p:sldId id="295" r:id="rId24"/>
    <p:sldId id="296" r:id="rId25"/>
    <p:sldId id="297" r:id="rId26"/>
    <p:sldId id="301" r:id="rId27"/>
    <p:sldId id="302" r:id="rId28"/>
    <p:sldId id="303" r:id="rId29"/>
    <p:sldId id="33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92D"/>
    <a:srgbClr val="E7A929"/>
    <a:srgbClr val="C55A11"/>
    <a:srgbClr val="DF372D"/>
    <a:srgbClr val="F33735"/>
    <a:srgbClr val="FFD579"/>
    <a:srgbClr val="E8E5E4"/>
    <a:srgbClr val="877C78"/>
    <a:srgbClr val="E6AC32"/>
    <a:srgbClr val="94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4"/>
    <p:restoredTop sz="94142"/>
  </p:normalViewPr>
  <p:slideViewPr>
    <p:cSldViewPr snapToGrid="0" snapToObjects="1">
      <p:cViewPr varScale="1">
        <p:scale>
          <a:sx n="63" d="100"/>
          <a:sy n="63" d="100"/>
        </p:scale>
        <p:origin x="10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9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65CF9F9-EE79-8942-8DA9-B9A23BD4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2611F60-8043-1542-8DB7-0045917E4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E7B8-DAFF-F149-AFFD-985482C36247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D1AD8C-1E69-B14F-A970-B6DE540199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12227B5-83DE-B24A-B59A-DFEECA9F1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AD2D-BBCD-F849-82B8-740AFA3C03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33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3E8A-965A-D94C-8ADF-2827C69985B3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3060-07AB-CD41-9CA1-4354F36397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0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35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716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231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971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254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625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53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87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093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8AC0C5-4E12-FC2A-B89D-8B0872EA4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622" r="5622"/>
          <a:stretch/>
        </p:blipFill>
        <p:spPr>
          <a:xfrm>
            <a:off x="0" y="0"/>
            <a:ext cx="9144000" cy="68682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54515FAE-916D-2547-93C5-0ACD6BDA229A}"/>
              </a:ext>
            </a:extLst>
          </p:cNvPr>
          <p:cNvSpPr/>
          <p:nvPr userDrawn="1"/>
        </p:nvSpPr>
        <p:spPr>
          <a:xfrm>
            <a:off x="-390405" y="3256351"/>
            <a:ext cx="3902090" cy="1081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95096759-FF9A-BD41-9DEB-3EC3641BDC55}"/>
              </a:ext>
            </a:extLst>
          </p:cNvPr>
          <p:cNvSpPr/>
          <p:nvPr userDrawn="1"/>
        </p:nvSpPr>
        <p:spPr>
          <a:xfrm>
            <a:off x="-401780" y="4047925"/>
            <a:ext cx="6092716" cy="160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1062C022-4FDC-2D4C-8035-B7399C309933}"/>
              </a:ext>
            </a:extLst>
          </p:cNvPr>
          <p:cNvSpPr/>
          <p:nvPr userDrawn="1"/>
        </p:nvSpPr>
        <p:spPr>
          <a:xfrm>
            <a:off x="-401779" y="3702578"/>
            <a:ext cx="6092716" cy="1435320"/>
          </a:xfrm>
          <a:prstGeom prst="roundRect">
            <a:avLst/>
          </a:prstGeom>
          <a:solidFill>
            <a:srgbClr val="E7A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E7A929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C963BE-7EEA-3A4C-9007-EEF90DD953F8}"/>
              </a:ext>
            </a:extLst>
          </p:cNvPr>
          <p:cNvSpPr txBox="1"/>
          <p:nvPr userDrawn="1"/>
        </p:nvSpPr>
        <p:spPr>
          <a:xfrm>
            <a:off x="345565" y="3775851"/>
            <a:ext cx="1525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chemeClr val="bg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SUBTEMA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9A71F1-606B-FF48-A870-05E28F8B0AEE}"/>
              </a:ext>
            </a:extLst>
          </p:cNvPr>
          <p:cNvSpPr txBox="1"/>
          <p:nvPr userDrawn="1"/>
        </p:nvSpPr>
        <p:spPr>
          <a:xfrm>
            <a:off x="263748" y="3934343"/>
            <a:ext cx="15933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800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</a:t>
            </a:r>
            <a:r>
              <a:rPr lang="pt-PT" sz="9800" b="1" dirty="0">
                <a:solidFill>
                  <a:schemeClr val="bg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3CEE5E8-A287-9247-BB2E-D47EA97CEC52}"/>
              </a:ext>
            </a:extLst>
          </p:cNvPr>
          <p:cNvSpPr txBox="1"/>
          <p:nvPr userDrawn="1"/>
        </p:nvSpPr>
        <p:spPr>
          <a:xfrm>
            <a:off x="459735" y="5187996"/>
            <a:ext cx="509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2.4</a:t>
            </a:r>
            <a:r>
              <a:rPr lang="pt-PT" sz="2000" b="1" dirty="0">
                <a:solidFill>
                  <a:srgbClr val="AFC439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 </a:t>
            </a:r>
            <a:r>
              <a:rPr lang="pt-PT" sz="2000" b="1" dirty="0">
                <a:ln>
                  <a:noFill/>
                </a:ln>
                <a:solidFill>
                  <a:srgbClr val="E7A929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SANGUE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5656AD7-D1E7-A949-9441-F8FF6E8D08B6}"/>
              </a:ext>
            </a:extLst>
          </p:cNvPr>
          <p:cNvSpPr txBox="1"/>
          <p:nvPr userDrawn="1"/>
        </p:nvSpPr>
        <p:spPr>
          <a:xfrm>
            <a:off x="1968181" y="4101546"/>
            <a:ext cx="3722756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ORGANISMO HUMANO EM 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7D2C33E-8106-2C45-BAB0-8041AB9EFB53}"/>
              </a:ext>
            </a:extLst>
          </p:cNvPr>
          <p:cNvSpPr txBox="1"/>
          <p:nvPr userDrawn="1"/>
        </p:nvSpPr>
        <p:spPr>
          <a:xfrm>
            <a:off x="345565" y="3274897"/>
            <a:ext cx="323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ea typeface="Arial Black" charset="0"/>
                <a:cs typeface="Arial Narrow" panose="020B0604020202020204" pitchFamily="34" charset="0"/>
              </a:rPr>
              <a:t>MISSÃO: CORPO HUMANO 9</a:t>
            </a:r>
            <a:endParaRPr lang="pt-PT" sz="2400" b="1" dirty="0">
              <a:solidFill>
                <a:srgbClr val="BCD23A"/>
              </a:solidFill>
              <a:ea typeface="Arial Black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16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36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67CBA19-BC47-E343-B033-3313774A27B3}"/>
              </a:ext>
            </a:extLst>
          </p:cNvPr>
          <p:cNvSpPr/>
          <p:nvPr userDrawn="1"/>
        </p:nvSpPr>
        <p:spPr>
          <a:xfrm>
            <a:off x="545284" y="-122686"/>
            <a:ext cx="302004" cy="563836"/>
          </a:xfrm>
          <a:prstGeom prst="roundRect">
            <a:avLst/>
          </a:prstGeom>
          <a:solidFill>
            <a:srgbClr val="E7A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D534EC-4994-B743-A600-F0F52F402B94}"/>
              </a:ext>
            </a:extLst>
          </p:cNvPr>
          <p:cNvSpPr txBox="1"/>
          <p:nvPr userDrawn="1"/>
        </p:nvSpPr>
        <p:spPr>
          <a:xfrm>
            <a:off x="476250" y="79357"/>
            <a:ext cx="654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2.4</a:t>
            </a:r>
            <a:r>
              <a:rPr lang="pt-PT" sz="2000" b="1" dirty="0">
                <a:solidFill>
                  <a:srgbClr val="AFC439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 </a:t>
            </a:r>
            <a:r>
              <a:rPr lang="pt-PT" sz="1100" dirty="0">
                <a:solidFill>
                  <a:schemeClr val="tx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SANGUE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AE6FEB-48E8-1F4E-8819-7AF36E506FCD}"/>
              </a:ext>
            </a:extLst>
          </p:cNvPr>
          <p:cNvSpPr txBox="1"/>
          <p:nvPr userDrawn="1"/>
        </p:nvSpPr>
        <p:spPr>
          <a:xfrm>
            <a:off x="6564702" y="155599"/>
            <a:ext cx="235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ea typeface="Arial Black" charset="0"/>
                <a:cs typeface="Arial Narrow" panose="020B0604020202020204" pitchFamily="34" charset="0"/>
              </a:rPr>
              <a:t>MISSÃO: CORPO HUMANO 9</a:t>
            </a:r>
            <a:endParaRPr lang="pt-PT" sz="1600" b="1" dirty="0">
              <a:solidFill>
                <a:schemeClr val="bg1">
                  <a:lumMod val="50000"/>
                </a:schemeClr>
              </a:solidFill>
              <a:ea typeface="Arial Black" charset="0"/>
              <a:cs typeface="Arial Narrow" panose="020B0604020202020204" pitchFamily="34" charset="0"/>
            </a:endParaRP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1CB71D3C-0E70-4846-960F-89FCD61D73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362" y="522119"/>
            <a:ext cx="8497981" cy="566737"/>
          </a:xfrm>
        </p:spPr>
        <p:txBody>
          <a:bodyPr anchor="ctr">
            <a:noAutofit/>
          </a:bodyPr>
          <a:lstStyle>
            <a:lvl1pPr>
              <a:buNone/>
              <a:defRPr sz="2400" b="1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1078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57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2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0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61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75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589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47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FBEE-7B49-6842-881E-6E87E608A28B}" type="datetimeFigureOut">
              <a:rPr lang="pt-PT" smtClean="0"/>
              <a:t>25/11/2023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03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escolavirtual.pt/lms/playerteacher/resource/22357302/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pp.escolavirtual.pt/lms/playerteacher/resource/23115185/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669883" cy="566737"/>
          </a:xfrm>
        </p:spPr>
        <p:txBody>
          <a:bodyPr/>
          <a:lstStyle/>
          <a:p>
            <a:r>
              <a:rPr lang="pt-PT" dirty="0"/>
              <a:t>Importância da realização de análises sanguíneas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2CBA80-FB24-E789-1472-391B90905239}"/>
              </a:ext>
            </a:extLst>
          </p:cNvPr>
          <p:cNvSpPr/>
          <p:nvPr/>
        </p:nvSpPr>
        <p:spPr>
          <a:xfrm>
            <a:off x="366669" y="1412031"/>
            <a:ext cx="831271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constituição do sangue apresenta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valores de referência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que devem variar apenas dentro de certos limites para que o organismo se mantenha em equilíbrio.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Existem vários tipos de análises que podem ser feitas ao sangue de modo a avaliar parâmetros que nos fornecem dados sobre o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estado de saúde do indivíduo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8C9DD1-7CC0-7EB1-5A6C-A6919B5B8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" r="3677"/>
          <a:stretch/>
        </p:blipFill>
        <p:spPr>
          <a:xfrm>
            <a:off x="464614" y="3887303"/>
            <a:ext cx="4128655" cy="29706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5CD479-1A0C-DF86-84DC-EF0B626DC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5" r="3413"/>
          <a:stretch/>
        </p:blipFill>
        <p:spPr>
          <a:xfrm>
            <a:off x="4753932" y="3887303"/>
            <a:ext cx="3777672" cy="29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669883" cy="934148"/>
          </a:xfrm>
        </p:spPr>
        <p:txBody>
          <a:bodyPr/>
          <a:lstStyle/>
          <a:p>
            <a:pPr marL="0"/>
            <a:r>
              <a:rPr lang="pt-PT" dirty="0"/>
              <a:t>Alguns valores de referência para o sangue de um indivíduo adulto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2CBA80-FB24-E789-1472-391B90905239}"/>
              </a:ext>
            </a:extLst>
          </p:cNvPr>
          <p:cNvSpPr/>
          <p:nvPr/>
        </p:nvSpPr>
        <p:spPr>
          <a:xfrm>
            <a:off x="327361" y="1556398"/>
            <a:ext cx="8075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Quando analisamos os resultados de análises ao sangue devem ser tidos em atenção os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valores de referência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isto é, o intervalo de valores que são considerados adequados para um determinado parâmetro. </a:t>
            </a:r>
          </a:p>
        </p:txBody>
      </p:sp>
      <p:pic>
        <p:nvPicPr>
          <p:cNvPr id="8" name="Imagem 7" descr="Uma imagem com mesa&#10;&#10;Descrição gerada automaticamente">
            <a:extLst>
              <a:ext uri="{FF2B5EF4-FFF2-40B4-BE49-F238E27FC236}">
                <a16:creationId xmlns:a16="http://schemas.microsoft.com/office/drawing/2014/main" id="{C873A901-9954-E598-4939-0585B869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7" y="2704702"/>
            <a:ext cx="7772400" cy="36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1137F32-7921-2D40-93BC-D5EF4B40E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Em síntese</a:t>
            </a:r>
          </a:p>
        </p:txBody>
      </p:sp>
      <p:pic>
        <p:nvPicPr>
          <p:cNvPr id="6" name="Imagem 5">
            <a:hlinkClick r:id="rId2"/>
            <a:extLst>
              <a:ext uri="{FF2B5EF4-FFF2-40B4-BE49-F238E27FC236}">
                <a16:creationId xmlns:a16="http://schemas.microsoft.com/office/drawing/2014/main" id="{339FDDB8-1960-846F-9908-64509529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5260" y="3070007"/>
            <a:ext cx="2670340" cy="1497485"/>
          </a:xfrm>
          <a:prstGeom prst="rect">
            <a:avLst/>
          </a:prstGeom>
        </p:spPr>
      </p:pic>
      <p:pic>
        <p:nvPicPr>
          <p:cNvPr id="14" name="Imagem 13">
            <a:hlinkClick r:id="rId4"/>
            <a:extLst>
              <a:ext uri="{FF2B5EF4-FFF2-40B4-BE49-F238E27FC236}">
                <a16:creationId xmlns:a16="http://schemas.microsoft.com/office/drawing/2014/main" id="{86478BC5-E0BC-70FE-4174-A9B646A2A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45" y="3058454"/>
            <a:ext cx="2674457" cy="15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682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sangue encontram-se</a:t>
            </a:r>
            <a:r>
              <a:rPr lang="pt-PT" sz="2800" dirty="0">
                <a:effectLst/>
              </a:rPr>
              <a:t>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5" y="3054870"/>
            <a:ext cx="5896639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A | </a:t>
            </a:r>
            <a:r>
              <a:rPr lang="pt-PT" sz="2400" dirty="0"/>
              <a:t>plaquetas e hemácias que participam na coagulação sanguínea. </a:t>
            </a:r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8966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B | </a:t>
            </a:r>
            <a:r>
              <a:rPr lang="pt-PT" sz="2400" dirty="0"/>
              <a:t>leucócitos que defendem o organismo através da fagocitose. 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89663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C | </a:t>
            </a:r>
            <a:r>
              <a:rPr lang="pt-PT" sz="2400" dirty="0"/>
              <a:t>plaquetas que participam na coagulação sanguínea efetuando diapedese.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896638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D | </a:t>
            </a:r>
            <a:r>
              <a:rPr lang="pt-PT" sz="2400" dirty="0"/>
              <a:t>hemácias e plasma que transportam nutrientes até às células. </a:t>
            </a:r>
          </a:p>
        </p:txBody>
      </p:sp>
    </p:spTree>
    <p:extLst>
      <p:ext uri="{BB962C8B-B14F-4D97-AF65-F5344CB8AC3E}">
        <p14:creationId xmlns:p14="http://schemas.microsoft.com/office/powerpoint/2010/main" val="6937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716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sangue encontram-se</a:t>
            </a:r>
            <a:r>
              <a:rPr lang="pt-PT" sz="2800" dirty="0">
                <a:effectLst/>
              </a:rPr>
              <a:t>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881109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A | </a:t>
            </a:r>
            <a:r>
              <a:rPr lang="pt-PT" sz="2400" dirty="0"/>
              <a:t>plaquetas e hemácias que participam na coagulação sanguínea. 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881110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B | </a:t>
            </a:r>
            <a:r>
              <a:rPr lang="pt-PT" sz="2400" dirty="0"/>
              <a:t>leucócitos que defendem o organismo através da fagocitose. 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4" y="4870310"/>
            <a:ext cx="589680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C | </a:t>
            </a:r>
            <a:r>
              <a:rPr lang="pt-PT" sz="2400" dirty="0"/>
              <a:t>plaquetas que participam na coagulação sanguínea efetuando diapedese.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89680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D | </a:t>
            </a:r>
            <a:r>
              <a:rPr lang="pt-PT" sz="2400" dirty="0"/>
              <a:t>hemácias e plasma que transportam nutrientes até às células. </a:t>
            </a:r>
            <a:endParaRPr lang="pt-PT" sz="24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807199" y="5802360"/>
            <a:ext cx="2018143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30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sangue encontram-se</a:t>
            </a:r>
            <a:r>
              <a:rPr lang="pt-PT" sz="2800" dirty="0">
                <a:effectLst/>
              </a:rPr>
              <a:t>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4560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 hemogramas e os exames bioquímicos avaliam, respetivamente,</a:t>
            </a:r>
            <a:r>
              <a:rPr lang="pt-PT" sz="2800" dirty="0">
                <a:effectLst/>
              </a:rPr>
              <a:t>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A | </a:t>
            </a:r>
            <a:r>
              <a:rPr lang="pt-PT" sz="2400" dirty="0"/>
              <a:t>parâmetros como o ácido úrico e o número de células sanguíneas. </a:t>
            </a:r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B | </a:t>
            </a:r>
            <a:r>
              <a:rPr lang="pt-PT" sz="2400" dirty="0"/>
              <a:t>o número de células sanguíneas e, por exemplo, de glicose. 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C | 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valores de glicose e o número de células sanguíneas.</a:t>
            </a:r>
            <a:r>
              <a:rPr lang="pt-PT" sz="2400" dirty="0">
                <a:effectLst/>
              </a:rPr>
              <a:t>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0996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Os hemogramas e os exames bioquímicos avaliam, respetivamente, 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A | </a:t>
            </a:r>
            <a:r>
              <a:rPr lang="pt-PT" sz="2400" dirty="0"/>
              <a:t>parâmetros como o ácido úrico e o número de células sanguíneas.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695403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B | </a:t>
            </a:r>
            <a:r>
              <a:rPr lang="pt-PT" sz="2400" dirty="0"/>
              <a:t>o número de células sanguíneas e, por exemplo, de glicose. 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C | 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valores de glicose e o número de células sanguíneas.</a:t>
            </a:r>
            <a:r>
              <a:rPr lang="pt-PT" sz="2400" dirty="0">
                <a:effectLst/>
              </a:rPr>
              <a:t> </a:t>
            </a:r>
            <a:endParaRPr lang="pt-PT" sz="2400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577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 hemogramas e os exames bioquímicos avaliam, respetivamente,</a:t>
            </a:r>
            <a:r>
              <a:rPr lang="pt-PT" sz="2800" dirty="0">
                <a:effectLst/>
              </a:rPr>
              <a:t>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6437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1137F32-7921-2D40-93BC-D5EF4B40E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Devo ser capaz de</a:t>
            </a:r>
          </a:p>
        </p:txBody>
      </p: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5ABA7E5B-E016-3348-AAA5-79879C524B26}"/>
              </a:ext>
            </a:extLst>
          </p:cNvPr>
          <p:cNvSpPr/>
          <p:nvPr/>
        </p:nvSpPr>
        <p:spPr>
          <a:xfrm>
            <a:off x="382624" y="1669455"/>
            <a:ext cx="8442721" cy="4040880"/>
          </a:xfrm>
          <a:prstGeom prst="roundRect">
            <a:avLst>
              <a:gd name="adj" fmla="val 4644"/>
            </a:avLst>
          </a:prstGeom>
          <a:noFill/>
          <a:ln>
            <a:solidFill>
              <a:srgbClr val="E7A929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342900" indent="-342900">
              <a:spcAft>
                <a:spcPts val="12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constituintes do sangue em preparações definitivas, relacionando-os com a função que desempenham no organismo. </a:t>
            </a:r>
          </a:p>
          <a:p>
            <a:pPr marL="342900" indent="-342900">
              <a:spcAft>
                <a:spcPts val="12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possíveis causas de desvios dos resultados de análises sanguíneas relativamente aos valores de referência. </a:t>
            </a:r>
          </a:p>
          <a:p>
            <a:pPr marL="342900" indent="-342900">
              <a:spcAft>
                <a:spcPts val="12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modo de atuação dos leucócitos com a função que desempenham no sistema imunitário. </a:t>
            </a:r>
          </a:p>
          <a:p>
            <a:pPr marL="342900" indent="-342900">
              <a:spcAft>
                <a:spcPts val="12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18D9FF-C315-D244-85F7-E359CC61ECB0}"/>
              </a:ext>
            </a:extLst>
          </p:cNvPr>
          <p:cNvSpPr/>
          <p:nvPr/>
        </p:nvSpPr>
        <p:spPr>
          <a:xfrm>
            <a:off x="803966" y="6077485"/>
            <a:ext cx="2037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Aprendizagens Essenciais</a:t>
            </a:r>
          </a:p>
        </p:txBody>
      </p:sp>
    </p:spTree>
    <p:extLst>
      <p:ext uri="{BB962C8B-B14F-4D97-AF65-F5344CB8AC3E}">
        <p14:creationId xmlns:p14="http://schemas.microsoft.com/office/powerpoint/2010/main" val="25640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Na imagem da figura os algarismos 1 e 2 assinalam, respetivamente,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10400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</a:t>
            </a:r>
            <a:r>
              <a:rPr lang="pt-PT" sz="2800" dirty="0"/>
              <a:t> </a:t>
            </a:r>
            <a:r>
              <a:rPr lang="pt-PT" sz="2000" dirty="0"/>
              <a:t>plaquetas e leucócitos.</a:t>
            </a:r>
            <a:endParaRPr lang="pt-PT" sz="2800" dirty="0"/>
          </a:p>
        </p:txBody>
      </p:sp>
      <p:sp>
        <p:nvSpPr>
          <p:cNvPr id="5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104785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leucócitos e hemácias.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104785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hemácias e plaquetas.</a:t>
            </a:r>
          </a:p>
        </p:txBody>
      </p:sp>
      <p:sp>
        <p:nvSpPr>
          <p:cNvPr id="7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4104784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hemácias e leucócitos.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BA6C897-3E63-216B-A135-0E8066127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3" t="2554" r="1221" b="11681"/>
          <a:stretch/>
        </p:blipFill>
        <p:spPr>
          <a:xfrm>
            <a:off x="5039215" y="3054869"/>
            <a:ext cx="4104785" cy="25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Na imagem da figura os algarismos 1 e 2 assinalam, respetivamente, 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10400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/>
              <a:t>plaquetas e leucócitos.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10400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leucócitos e hemácias.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10400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hemácias e plaquetas.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4104000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hemácias e leucócitos.</a:t>
            </a:r>
            <a:endParaRPr lang="pt-PT" sz="20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264DB1C-FD4F-4218-B53B-401545A50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3" t="2554" r="1221" b="11681"/>
          <a:stretch/>
        </p:blipFill>
        <p:spPr>
          <a:xfrm>
            <a:off x="5039215" y="3054869"/>
            <a:ext cx="4104785" cy="25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Na imagem da figura os algarismos 1 e 2 assinalam, respetivamente, 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596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O plasma é constituído por ... 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3881F39F-CF55-E248-951E-7D438D10C4C4}"/>
              </a:ext>
            </a:extLst>
          </p:cNvPr>
          <p:cNvSpPr/>
          <p:nvPr/>
        </p:nvSpPr>
        <p:spPr>
          <a:xfrm>
            <a:off x="670416" y="3054870"/>
            <a:ext cx="50843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</a:t>
            </a:r>
            <a:r>
              <a:rPr lang="pt-PT" sz="2800" dirty="0"/>
              <a:t> </a:t>
            </a:r>
            <a:r>
              <a:rPr lang="pt-PT" sz="2000" dirty="0"/>
              <a:t>hemoglobina e contribui para o transporte de oxigénio.</a:t>
            </a:r>
            <a:endParaRPr lang="pt-PT" sz="2800" dirty="0"/>
          </a:p>
        </p:txBody>
      </p:sp>
      <p:sp>
        <p:nvSpPr>
          <p:cNvPr id="9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20B14A1F-068E-0AEF-83F3-EFBC0BCC7F63}"/>
              </a:ext>
            </a:extLst>
          </p:cNvPr>
          <p:cNvSpPr/>
          <p:nvPr/>
        </p:nvSpPr>
        <p:spPr>
          <a:xfrm>
            <a:off x="670415" y="396259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 e contribui para o transporte de oxigénio.</a:t>
            </a:r>
          </a:p>
        </p:txBody>
      </p:sp>
      <p:sp>
        <p:nvSpPr>
          <p:cNvPr id="10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ACC5F041-DFFD-B5C9-6691-EB4BC8598821}"/>
              </a:ext>
            </a:extLst>
          </p:cNvPr>
          <p:cNvSpPr/>
          <p:nvPr/>
        </p:nvSpPr>
        <p:spPr>
          <a:xfrm>
            <a:off x="670415" y="4870310"/>
            <a:ext cx="5084342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hemoglobina e contribui para a regulação da temperatura corporal.</a:t>
            </a:r>
            <a:endParaRPr lang="pt-PT" sz="2000" dirty="0"/>
          </a:p>
        </p:txBody>
      </p:sp>
      <p:sp>
        <p:nvSpPr>
          <p:cNvPr id="11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40F4A523-2576-0D6F-A0B6-96F7BE9E8EA8}"/>
              </a:ext>
            </a:extLst>
          </p:cNvPr>
          <p:cNvSpPr/>
          <p:nvPr/>
        </p:nvSpPr>
        <p:spPr>
          <a:xfrm>
            <a:off x="670414" y="5802360"/>
            <a:ext cx="5084342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água e contribui para a regulação da temperatura corporal.</a:t>
            </a:r>
          </a:p>
        </p:txBody>
      </p:sp>
    </p:spTree>
    <p:extLst>
      <p:ext uri="{BB962C8B-B14F-4D97-AF65-F5344CB8AC3E}">
        <p14:creationId xmlns:p14="http://schemas.microsoft.com/office/powerpoint/2010/main" val="14211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O plasma é constituído por ... </a:t>
            </a:r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9AF8C331-81C2-BE31-0412-1073FB5A4388}"/>
              </a:ext>
            </a:extLst>
          </p:cNvPr>
          <p:cNvSpPr/>
          <p:nvPr/>
        </p:nvSpPr>
        <p:spPr>
          <a:xfrm>
            <a:off x="670416" y="3054870"/>
            <a:ext cx="50843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/>
              <a:t>hemoglobina e contribui para o transporte de oxigénio.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681BDAFB-7242-3281-65BA-5FE235D165FE}"/>
              </a:ext>
            </a:extLst>
          </p:cNvPr>
          <p:cNvSpPr/>
          <p:nvPr/>
        </p:nvSpPr>
        <p:spPr>
          <a:xfrm>
            <a:off x="670415" y="396259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 e contribui para o transporte de oxigénio.</a:t>
            </a:r>
            <a:endParaRPr lang="pt-PT" sz="2000" dirty="0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3C083F4E-F830-6389-6995-D0E51FA847A3}"/>
              </a:ext>
            </a:extLst>
          </p:cNvPr>
          <p:cNvSpPr/>
          <p:nvPr/>
        </p:nvSpPr>
        <p:spPr>
          <a:xfrm>
            <a:off x="670415" y="487031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hemoglobina e contribui para a regulação da temperatura corporal.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BE73C532-E8D4-8898-49FB-AFEB578F375F}"/>
              </a:ext>
            </a:extLst>
          </p:cNvPr>
          <p:cNvSpPr/>
          <p:nvPr/>
        </p:nvSpPr>
        <p:spPr>
          <a:xfrm>
            <a:off x="670414" y="5802360"/>
            <a:ext cx="5084340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água e contribui para a regulação da temperatura corporal.</a:t>
            </a:r>
            <a:endParaRPr lang="pt-PT" sz="2000" i="1" dirty="0"/>
          </a:p>
        </p:txBody>
      </p:sp>
    </p:spTree>
    <p:extLst>
      <p:ext uri="{BB962C8B-B14F-4D97-AF65-F5344CB8AC3E}">
        <p14:creationId xmlns:p14="http://schemas.microsoft.com/office/powerpoint/2010/main" val="36233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O plasma é constituído por ... 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8211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 leucócitos produzem anticorpos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>
                <a:solidFill>
                  <a:schemeClr val="bg1"/>
                </a:solidFill>
              </a:rPr>
              <a:t>capazes de defender o organismo realizando fagocitose.</a:t>
            </a:r>
            <a:endParaRPr lang="pt-PT" sz="2200" dirty="0"/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4" y="396259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capazes de reconhecer agentes patogénicos e destruí-los. 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4" y="487031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que se deslocam por diapedese até às células infetadas. </a:t>
            </a:r>
            <a:endParaRPr lang="pt-PT" sz="2800" dirty="0"/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>
                <a:solidFill>
                  <a:schemeClr val="bg1"/>
                </a:solidFill>
              </a:rPr>
              <a:t>aptos a emitir pseudópodes que envolvem agentes patogénicos.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114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 leucócitos produzem anticorpos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35269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>
                <a:solidFill>
                  <a:schemeClr val="bg1"/>
                </a:solidFill>
              </a:rPr>
              <a:t>capazes de defender o organismo realizando fagocitose.</a:t>
            </a:r>
            <a:r>
              <a:rPr lang="pt-PT" sz="2000" dirty="0"/>
              <a:t> </a:t>
            </a:r>
            <a:endParaRPr lang="pt-PT" sz="2800" dirty="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352698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capazes de reconhecer agentes patogénicos e destruí-los.</a:t>
            </a:r>
            <a:endParaRPr lang="pt-PT" sz="2800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que se deslocam por diapedese até às células infetadas. </a:t>
            </a:r>
            <a:endParaRPr lang="pt-PT" sz="2800" dirty="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352698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>
                <a:solidFill>
                  <a:schemeClr val="bg1"/>
                </a:solidFill>
              </a:rPr>
              <a:t>aptos a emitir pseudópodes que envolvem agentes patogénicos. </a:t>
            </a:r>
            <a:endParaRPr lang="pt-PT" sz="28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Terminar</a:t>
            </a:r>
          </a:p>
        </p:txBody>
      </p:sp>
    </p:spTree>
    <p:extLst>
      <p:ext uri="{BB962C8B-B14F-4D97-AF65-F5344CB8AC3E}">
        <p14:creationId xmlns:p14="http://schemas.microsoft.com/office/powerpoint/2010/main" val="30916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 leucócitos produzem anticorpos 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6063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AB637-F0C4-9B4A-3D25-C5C690C4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561" b="6221"/>
          <a:stretch/>
        </p:blipFill>
        <p:spPr bwMode="auto">
          <a:xfrm>
            <a:off x="2297364" y="1116737"/>
            <a:ext cx="6267104" cy="56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4059812" cy="566737"/>
          </a:xfrm>
        </p:spPr>
        <p:txBody>
          <a:bodyPr/>
          <a:lstStyle/>
          <a:p>
            <a:r>
              <a:rPr lang="pt-PT" dirty="0"/>
              <a:t>Constituintes do sangue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9B62-92DC-70A2-B0B0-A5515C4109A5}"/>
              </a:ext>
            </a:extLst>
          </p:cNvPr>
          <p:cNvSpPr/>
          <p:nvPr/>
        </p:nvSpPr>
        <p:spPr>
          <a:xfrm>
            <a:off x="413594" y="1206442"/>
            <a:ext cx="2384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O sangue é constituído por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E47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figurados</a:t>
            </a:r>
            <a:endParaRPr lang="pt-PT" dirty="0">
              <a:solidFill>
                <a:srgbClr val="E47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endParaRPr lang="pt-PT" dirty="0">
              <a:solidFill>
                <a:srgbClr val="E7A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FD6EB-A132-C301-4B13-634DF61C9228}"/>
              </a:ext>
            </a:extLst>
          </p:cNvPr>
          <p:cNvCxnSpPr>
            <a:cxnSpLocks/>
          </p:cNvCxnSpPr>
          <p:nvPr/>
        </p:nvCxnSpPr>
        <p:spPr>
          <a:xfrm>
            <a:off x="1956128" y="5741263"/>
            <a:ext cx="1166767" cy="411920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81EBC21-B4A7-0878-3407-F55500BF8517}"/>
              </a:ext>
            </a:extLst>
          </p:cNvPr>
          <p:cNvSpPr/>
          <p:nvPr/>
        </p:nvSpPr>
        <p:spPr>
          <a:xfrm>
            <a:off x="1799169" y="5575537"/>
            <a:ext cx="271254" cy="275690"/>
          </a:xfrm>
          <a:prstGeom prst="ellipse">
            <a:avLst/>
          </a:prstGeom>
          <a:solidFill>
            <a:srgbClr val="E4792D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A</a:t>
            </a: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6BFF72FB-9660-C2E7-6265-828261BB56D4}"/>
              </a:ext>
            </a:extLst>
          </p:cNvPr>
          <p:cNvSpPr/>
          <p:nvPr/>
        </p:nvSpPr>
        <p:spPr>
          <a:xfrm>
            <a:off x="178967" y="5484650"/>
            <a:ext cx="2237661" cy="512180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vermelhos, hemácias ou eritrócitos </a:t>
            </a:r>
            <a:endParaRPr lang="pt-PT" sz="1600" dirty="0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1B762537-6FA0-9F18-6C20-B676C58BFDDF}"/>
              </a:ext>
            </a:extLst>
          </p:cNvPr>
          <p:cNvCxnSpPr>
            <a:cxnSpLocks/>
          </p:cNvCxnSpPr>
          <p:nvPr/>
        </p:nvCxnSpPr>
        <p:spPr>
          <a:xfrm flipH="1">
            <a:off x="4407874" y="5337490"/>
            <a:ext cx="1023042" cy="0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6B83C2-1BF3-48B1-6C77-A8415D355E15}"/>
              </a:ext>
            </a:extLst>
          </p:cNvPr>
          <p:cNvSpPr/>
          <p:nvPr/>
        </p:nvSpPr>
        <p:spPr>
          <a:xfrm>
            <a:off x="5342238" y="5192138"/>
            <a:ext cx="271254" cy="275690"/>
          </a:xfrm>
          <a:prstGeom prst="ellipse">
            <a:avLst/>
          </a:prstGeom>
          <a:solidFill>
            <a:srgbClr val="E4792D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B</a:t>
            </a: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EB2926D2-7AD8-4F4C-2C91-77F946C28815}"/>
              </a:ext>
            </a:extLst>
          </p:cNvPr>
          <p:cNvSpPr/>
          <p:nvPr/>
        </p:nvSpPr>
        <p:spPr>
          <a:xfrm>
            <a:off x="5179393" y="5126267"/>
            <a:ext cx="1786583" cy="472747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brancos ou leucócitos</a:t>
            </a:r>
            <a:endParaRPr lang="pt-PT" sz="1600" dirty="0"/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8CE9B8A7-5E82-1FE9-7D22-7A4C117E03BD}"/>
              </a:ext>
            </a:extLst>
          </p:cNvPr>
          <p:cNvCxnSpPr>
            <a:cxnSpLocks/>
          </p:cNvCxnSpPr>
          <p:nvPr/>
        </p:nvCxnSpPr>
        <p:spPr>
          <a:xfrm>
            <a:off x="2754084" y="4955864"/>
            <a:ext cx="1047680" cy="406777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5CFA42-96DF-63D4-1337-C9BF411B2BA5}"/>
              </a:ext>
            </a:extLst>
          </p:cNvPr>
          <p:cNvSpPr/>
          <p:nvPr/>
        </p:nvSpPr>
        <p:spPr>
          <a:xfrm>
            <a:off x="2618457" y="4828609"/>
            <a:ext cx="271254" cy="275690"/>
          </a:xfrm>
          <a:prstGeom prst="ellipse">
            <a:avLst/>
          </a:prstGeom>
          <a:solidFill>
            <a:srgbClr val="E4792D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C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3579CEDD-E036-7F43-3D2F-6CA9FB3FC8FC}"/>
              </a:ext>
            </a:extLst>
          </p:cNvPr>
          <p:cNvSpPr/>
          <p:nvPr/>
        </p:nvSpPr>
        <p:spPr>
          <a:xfrm>
            <a:off x="1613911" y="4780553"/>
            <a:ext cx="1357298" cy="472747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Plaquetas ou trombócitos</a:t>
            </a:r>
            <a:endParaRPr lang="pt-PT" sz="1600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F38E619C-D3B0-8033-62CA-0676BA887D7E}"/>
              </a:ext>
            </a:extLst>
          </p:cNvPr>
          <p:cNvCxnSpPr>
            <a:cxnSpLocks/>
          </p:cNvCxnSpPr>
          <p:nvPr/>
        </p:nvCxnSpPr>
        <p:spPr>
          <a:xfrm flipH="1">
            <a:off x="7989798" y="1883229"/>
            <a:ext cx="207145" cy="1283813"/>
          </a:xfrm>
          <a:prstGeom prst="straightConnector1">
            <a:avLst/>
          </a:prstGeom>
          <a:ln w="22225">
            <a:solidFill>
              <a:srgbClr val="E7A929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9F61C23-F190-CD64-6A1C-2754AD7ED10E}"/>
              </a:ext>
            </a:extLst>
          </p:cNvPr>
          <p:cNvSpPr/>
          <p:nvPr/>
        </p:nvSpPr>
        <p:spPr>
          <a:xfrm>
            <a:off x="8096307" y="1731444"/>
            <a:ext cx="271254" cy="275690"/>
          </a:xfrm>
          <a:prstGeom prst="ellipse">
            <a:avLst/>
          </a:prstGeom>
          <a:solidFill>
            <a:srgbClr val="E7A929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D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F8B1F405-847B-3EB9-2493-7C5E75707220}"/>
              </a:ext>
            </a:extLst>
          </p:cNvPr>
          <p:cNvSpPr/>
          <p:nvPr/>
        </p:nvSpPr>
        <p:spPr>
          <a:xfrm>
            <a:off x="7636534" y="1632915"/>
            <a:ext cx="1357298" cy="472747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Plasma</a:t>
            </a:r>
            <a:endParaRPr lang="pt-PT" sz="1600" dirty="0"/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A5F86DE4-678E-37A1-3DC5-956029885768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8029885" y="4522828"/>
            <a:ext cx="283741" cy="531831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2">
            <a:extLst>
              <a:ext uri="{FF2B5EF4-FFF2-40B4-BE49-F238E27FC236}">
                <a16:creationId xmlns:a16="http://schemas.microsoft.com/office/drawing/2014/main" id="{F8BD7903-0031-61AF-5F1E-212D387CA7FF}"/>
              </a:ext>
            </a:extLst>
          </p:cNvPr>
          <p:cNvSpPr/>
          <p:nvPr/>
        </p:nvSpPr>
        <p:spPr>
          <a:xfrm>
            <a:off x="7625123" y="5054659"/>
            <a:ext cx="1377006" cy="544355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Elementos figurados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2350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5" grpId="0" animBg="1"/>
      <p:bldP spid="20" grpId="0" animBg="1"/>
      <p:bldP spid="2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AB637-F0C4-9B4A-3D25-C5C690C4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561" r="3417" b="6221"/>
          <a:stretch/>
        </p:blipFill>
        <p:spPr bwMode="auto">
          <a:xfrm>
            <a:off x="3451653" y="1455689"/>
            <a:ext cx="5692347" cy="53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331216" cy="566737"/>
          </a:xfrm>
        </p:spPr>
        <p:txBody>
          <a:bodyPr/>
          <a:lstStyle/>
          <a:p>
            <a:r>
              <a:rPr lang="pt-PT" dirty="0"/>
              <a:t>Características e funções dos constituintes do sangue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9B62-92DC-70A2-B0B0-A5515C4109A5}"/>
              </a:ext>
            </a:extLst>
          </p:cNvPr>
          <p:cNvSpPr/>
          <p:nvPr/>
        </p:nvSpPr>
        <p:spPr>
          <a:xfrm>
            <a:off x="391016" y="1206442"/>
            <a:ext cx="33693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endParaRPr lang="pt-PT" sz="2000" dirty="0">
              <a:solidFill>
                <a:srgbClr val="E7A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Constitui cerca de 55% do sangue.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É composto por 90% de água com substâncias dissolvidas. </a:t>
            </a:r>
            <a:endParaRPr lang="pt-PT" dirty="0">
              <a:solidFill>
                <a:srgbClr val="E47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pt-PT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Transporte de nutrientes e dióxido de carbono, entre outras substâncias.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Regulação da temperatura corporal.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FD6EB-A132-C301-4B13-634DF61C9228}"/>
              </a:ext>
            </a:extLst>
          </p:cNvPr>
          <p:cNvCxnSpPr>
            <a:cxnSpLocks/>
          </p:cNvCxnSpPr>
          <p:nvPr/>
        </p:nvCxnSpPr>
        <p:spPr>
          <a:xfrm flipH="1" flipV="1">
            <a:off x="4227434" y="6244532"/>
            <a:ext cx="1284979" cy="182698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2">
            <a:extLst>
              <a:ext uri="{FF2B5EF4-FFF2-40B4-BE49-F238E27FC236}">
                <a16:creationId xmlns:a16="http://schemas.microsoft.com/office/drawing/2014/main" id="{6BFF72FB-9660-C2E7-6265-828261BB56D4}"/>
              </a:ext>
            </a:extLst>
          </p:cNvPr>
          <p:cNvSpPr/>
          <p:nvPr/>
        </p:nvSpPr>
        <p:spPr>
          <a:xfrm>
            <a:off x="5416624" y="6228186"/>
            <a:ext cx="2237661" cy="5121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vermelhos, hemácias ou eritrócitos </a:t>
            </a:r>
            <a:endParaRPr lang="pt-PT" sz="1600" dirty="0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1B762537-6FA0-9F18-6C20-B676C58BFDDF}"/>
              </a:ext>
            </a:extLst>
          </p:cNvPr>
          <p:cNvCxnSpPr>
            <a:cxnSpLocks/>
          </p:cNvCxnSpPr>
          <p:nvPr/>
        </p:nvCxnSpPr>
        <p:spPr>
          <a:xfrm flipH="1" flipV="1">
            <a:off x="5486776" y="5369901"/>
            <a:ext cx="934274" cy="6482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2">
            <a:extLst>
              <a:ext uri="{FF2B5EF4-FFF2-40B4-BE49-F238E27FC236}">
                <a16:creationId xmlns:a16="http://schemas.microsoft.com/office/drawing/2014/main" id="{EB2926D2-7AD8-4F4C-2C91-77F946C28815}"/>
              </a:ext>
            </a:extLst>
          </p:cNvPr>
          <p:cNvSpPr/>
          <p:nvPr/>
        </p:nvSpPr>
        <p:spPr>
          <a:xfrm>
            <a:off x="6165645" y="5158678"/>
            <a:ext cx="1786583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brancos ou leucócitos</a:t>
            </a:r>
            <a:endParaRPr lang="pt-PT" sz="1600" dirty="0"/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8CE9B8A7-5E82-1FE9-7D22-7A4C117E03B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461563" y="4637784"/>
            <a:ext cx="437306" cy="798071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32">
            <a:extLst>
              <a:ext uri="{FF2B5EF4-FFF2-40B4-BE49-F238E27FC236}">
                <a16:creationId xmlns:a16="http://schemas.microsoft.com/office/drawing/2014/main" id="{3579CEDD-E036-7F43-3D2F-6CA9FB3FC8FC}"/>
              </a:ext>
            </a:extLst>
          </p:cNvPr>
          <p:cNvSpPr/>
          <p:nvPr/>
        </p:nvSpPr>
        <p:spPr>
          <a:xfrm>
            <a:off x="3782914" y="4165037"/>
            <a:ext cx="1357298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Plaquetas ou trombócitos</a:t>
            </a:r>
            <a:endParaRPr lang="pt-PT" sz="1600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F38E619C-D3B0-8033-62CA-0676BA887D7E}"/>
              </a:ext>
            </a:extLst>
          </p:cNvPr>
          <p:cNvCxnSpPr>
            <a:cxnSpLocks/>
          </p:cNvCxnSpPr>
          <p:nvPr/>
        </p:nvCxnSpPr>
        <p:spPr>
          <a:xfrm>
            <a:off x="8770757" y="1911961"/>
            <a:ext cx="0" cy="1255081"/>
          </a:xfrm>
          <a:prstGeom prst="straightConnector1">
            <a:avLst/>
          </a:prstGeom>
          <a:ln w="22225">
            <a:solidFill>
              <a:srgbClr val="E7A929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F8B1F405-847B-3EB9-2493-7C5E75707220}"/>
              </a:ext>
            </a:extLst>
          </p:cNvPr>
          <p:cNvSpPr/>
          <p:nvPr/>
        </p:nvSpPr>
        <p:spPr>
          <a:xfrm>
            <a:off x="7655595" y="1639933"/>
            <a:ext cx="1357298" cy="472747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Plasma</a:t>
            </a:r>
            <a:endParaRPr lang="pt-PT" sz="1600" dirty="0"/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A5F86DE4-678E-37A1-3DC5-956029885768}"/>
              </a:ext>
            </a:extLst>
          </p:cNvPr>
          <p:cNvCxnSpPr>
            <a:cxnSpLocks/>
          </p:cNvCxnSpPr>
          <p:nvPr/>
        </p:nvCxnSpPr>
        <p:spPr>
          <a:xfrm>
            <a:off x="8184276" y="4561917"/>
            <a:ext cx="666272" cy="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2">
            <a:extLst>
              <a:ext uri="{FF2B5EF4-FFF2-40B4-BE49-F238E27FC236}">
                <a16:creationId xmlns:a16="http://schemas.microsoft.com/office/drawing/2014/main" id="{F8BD7903-0031-61AF-5F1E-212D387CA7FF}"/>
              </a:ext>
            </a:extLst>
          </p:cNvPr>
          <p:cNvSpPr/>
          <p:nvPr/>
        </p:nvSpPr>
        <p:spPr>
          <a:xfrm>
            <a:off x="7114657" y="4311085"/>
            <a:ext cx="1377006" cy="5443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Elementos figurados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9427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AB637-F0C4-9B4A-3D25-C5C690C4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561" r="3417" b="6221"/>
          <a:stretch/>
        </p:blipFill>
        <p:spPr bwMode="auto">
          <a:xfrm>
            <a:off x="3451653" y="1455689"/>
            <a:ext cx="5692347" cy="53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523186" cy="566737"/>
          </a:xfrm>
        </p:spPr>
        <p:txBody>
          <a:bodyPr/>
          <a:lstStyle/>
          <a:p>
            <a:r>
              <a:rPr lang="pt-PT" dirty="0"/>
              <a:t>Características e funções dos constituintes do sangue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9B62-92DC-70A2-B0B0-A5515C4109A5}"/>
              </a:ext>
            </a:extLst>
          </p:cNvPr>
          <p:cNvSpPr/>
          <p:nvPr/>
        </p:nvSpPr>
        <p:spPr>
          <a:xfrm>
            <a:off x="391016" y="1206442"/>
            <a:ext cx="33693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solidFill>
                  <a:srgbClr val="E47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Plaquetas sanguíneas</a:t>
            </a:r>
            <a:endParaRPr lang="pt-PT" sz="2000" dirty="0">
              <a:solidFill>
                <a:srgbClr val="E47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São fragmentos de células.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Não têm núcleo. </a:t>
            </a: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pt-PT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Intervêm na coagulação do sangue.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FD6EB-A132-C301-4B13-634DF61C9228}"/>
              </a:ext>
            </a:extLst>
          </p:cNvPr>
          <p:cNvCxnSpPr>
            <a:cxnSpLocks/>
          </p:cNvCxnSpPr>
          <p:nvPr/>
        </p:nvCxnSpPr>
        <p:spPr>
          <a:xfrm flipH="1" flipV="1">
            <a:off x="4227434" y="6244532"/>
            <a:ext cx="1284979" cy="182698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2">
            <a:extLst>
              <a:ext uri="{FF2B5EF4-FFF2-40B4-BE49-F238E27FC236}">
                <a16:creationId xmlns:a16="http://schemas.microsoft.com/office/drawing/2014/main" id="{6BFF72FB-9660-C2E7-6265-828261BB56D4}"/>
              </a:ext>
            </a:extLst>
          </p:cNvPr>
          <p:cNvSpPr/>
          <p:nvPr/>
        </p:nvSpPr>
        <p:spPr>
          <a:xfrm>
            <a:off x="5416624" y="6228186"/>
            <a:ext cx="2237661" cy="5121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vermelhos, hemácias ou eritrócitos </a:t>
            </a:r>
            <a:endParaRPr lang="pt-PT" sz="1600" dirty="0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1B762537-6FA0-9F18-6C20-B676C58BFDDF}"/>
              </a:ext>
            </a:extLst>
          </p:cNvPr>
          <p:cNvCxnSpPr>
            <a:cxnSpLocks/>
          </p:cNvCxnSpPr>
          <p:nvPr/>
        </p:nvCxnSpPr>
        <p:spPr>
          <a:xfrm flipH="1" flipV="1">
            <a:off x="5486776" y="5369901"/>
            <a:ext cx="934274" cy="6482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2">
            <a:extLst>
              <a:ext uri="{FF2B5EF4-FFF2-40B4-BE49-F238E27FC236}">
                <a16:creationId xmlns:a16="http://schemas.microsoft.com/office/drawing/2014/main" id="{EB2926D2-7AD8-4F4C-2C91-77F946C28815}"/>
              </a:ext>
            </a:extLst>
          </p:cNvPr>
          <p:cNvSpPr/>
          <p:nvPr/>
        </p:nvSpPr>
        <p:spPr>
          <a:xfrm>
            <a:off x="6165645" y="5158678"/>
            <a:ext cx="1786583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brancos ou leucócitos</a:t>
            </a:r>
            <a:endParaRPr lang="pt-PT" sz="1600" dirty="0"/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8CE9B8A7-5E82-1FE9-7D22-7A4C117E03B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461563" y="4637784"/>
            <a:ext cx="437306" cy="798071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32">
            <a:extLst>
              <a:ext uri="{FF2B5EF4-FFF2-40B4-BE49-F238E27FC236}">
                <a16:creationId xmlns:a16="http://schemas.microsoft.com/office/drawing/2014/main" id="{3579CEDD-E036-7F43-3D2F-6CA9FB3FC8FC}"/>
              </a:ext>
            </a:extLst>
          </p:cNvPr>
          <p:cNvSpPr/>
          <p:nvPr/>
        </p:nvSpPr>
        <p:spPr>
          <a:xfrm>
            <a:off x="3782914" y="4165037"/>
            <a:ext cx="1357298" cy="472747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Plaquetas ou trombócitos</a:t>
            </a:r>
            <a:endParaRPr lang="pt-PT" sz="1600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F38E619C-D3B0-8033-62CA-0676BA887D7E}"/>
              </a:ext>
            </a:extLst>
          </p:cNvPr>
          <p:cNvCxnSpPr>
            <a:cxnSpLocks/>
          </p:cNvCxnSpPr>
          <p:nvPr/>
        </p:nvCxnSpPr>
        <p:spPr>
          <a:xfrm>
            <a:off x="8770757" y="1911961"/>
            <a:ext cx="0" cy="1255081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F8B1F405-847B-3EB9-2493-7C5E75707220}"/>
              </a:ext>
            </a:extLst>
          </p:cNvPr>
          <p:cNvSpPr/>
          <p:nvPr/>
        </p:nvSpPr>
        <p:spPr>
          <a:xfrm>
            <a:off x="7655595" y="1639933"/>
            <a:ext cx="1357298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Plasma</a:t>
            </a:r>
            <a:endParaRPr lang="pt-PT" sz="1600" dirty="0"/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A5F86DE4-678E-37A1-3DC5-956029885768}"/>
              </a:ext>
            </a:extLst>
          </p:cNvPr>
          <p:cNvCxnSpPr>
            <a:cxnSpLocks/>
          </p:cNvCxnSpPr>
          <p:nvPr/>
        </p:nvCxnSpPr>
        <p:spPr>
          <a:xfrm>
            <a:off x="8184276" y="4561917"/>
            <a:ext cx="666272" cy="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2">
            <a:extLst>
              <a:ext uri="{FF2B5EF4-FFF2-40B4-BE49-F238E27FC236}">
                <a16:creationId xmlns:a16="http://schemas.microsoft.com/office/drawing/2014/main" id="{F8BD7903-0031-61AF-5F1E-212D387CA7FF}"/>
              </a:ext>
            </a:extLst>
          </p:cNvPr>
          <p:cNvSpPr/>
          <p:nvPr/>
        </p:nvSpPr>
        <p:spPr>
          <a:xfrm>
            <a:off x="7114657" y="4311085"/>
            <a:ext cx="1377006" cy="5443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Elementos figurados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350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AB637-F0C4-9B4A-3D25-C5C690C4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561" r="3417" b="6221"/>
          <a:stretch/>
        </p:blipFill>
        <p:spPr bwMode="auto">
          <a:xfrm>
            <a:off x="3451653" y="1455689"/>
            <a:ext cx="5692347" cy="53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443395" cy="566737"/>
          </a:xfrm>
        </p:spPr>
        <p:txBody>
          <a:bodyPr/>
          <a:lstStyle/>
          <a:p>
            <a:r>
              <a:rPr lang="pt-PT" dirty="0"/>
              <a:t>Características e funções dos constituintes do sangue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9B62-92DC-70A2-B0B0-A5515C4109A5}"/>
              </a:ext>
            </a:extLst>
          </p:cNvPr>
          <p:cNvSpPr/>
          <p:nvPr/>
        </p:nvSpPr>
        <p:spPr>
          <a:xfrm>
            <a:off x="391016" y="1206442"/>
            <a:ext cx="33693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solidFill>
                  <a:srgbClr val="E47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Glóbulos vermelhos</a:t>
            </a:r>
            <a:endParaRPr lang="pt-PT" sz="2000" dirty="0">
              <a:solidFill>
                <a:srgbClr val="E47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Células em forma de disco bicôncavo, sem núcleo.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Apresentam uma cor vermelha, devido à presença de hemoglobina.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São as células mais abundantes no sangue. </a:t>
            </a:r>
          </a:p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pt-PT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Transporte de oxigénio e de algum dióxido de carbono.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2FD6EB-A132-C301-4B13-634DF61C9228}"/>
              </a:ext>
            </a:extLst>
          </p:cNvPr>
          <p:cNvCxnSpPr>
            <a:cxnSpLocks/>
          </p:cNvCxnSpPr>
          <p:nvPr/>
        </p:nvCxnSpPr>
        <p:spPr>
          <a:xfrm flipH="1" flipV="1">
            <a:off x="4227434" y="6244532"/>
            <a:ext cx="1284979" cy="182698"/>
          </a:xfrm>
          <a:prstGeom prst="straightConnector1">
            <a:avLst/>
          </a:prstGeom>
          <a:ln w="22225">
            <a:solidFill>
              <a:srgbClr val="E4792D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2">
            <a:extLst>
              <a:ext uri="{FF2B5EF4-FFF2-40B4-BE49-F238E27FC236}">
                <a16:creationId xmlns:a16="http://schemas.microsoft.com/office/drawing/2014/main" id="{6BFF72FB-9660-C2E7-6265-828261BB56D4}"/>
              </a:ext>
            </a:extLst>
          </p:cNvPr>
          <p:cNvSpPr/>
          <p:nvPr/>
        </p:nvSpPr>
        <p:spPr>
          <a:xfrm>
            <a:off x="5416624" y="6228186"/>
            <a:ext cx="2237661" cy="512180"/>
          </a:xfrm>
          <a:prstGeom prst="rect">
            <a:avLst/>
          </a:prstGeom>
          <a:solidFill>
            <a:srgbClr val="E47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vermelhos, hemácias ou eritrócitos </a:t>
            </a:r>
            <a:endParaRPr lang="pt-PT" sz="1600" dirty="0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1B762537-6FA0-9F18-6C20-B676C58BFDDF}"/>
              </a:ext>
            </a:extLst>
          </p:cNvPr>
          <p:cNvCxnSpPr>
            <a:cxnSpLocks/>
          </p:cNvCxnSpPr>
          <p:nvPr/>
        </p:nvCxnSpPr>
        <p:spPr>
          <a:xfrm flipH="1" flipV="1">
            <a:off x="5486776" y="5369901"/>
            <a:ext cx="934274" cy="6482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2">
            <a:extLst>
              <a:ext uri="{FF2B5EF4-FFF2-40B4-BE49-F238E27FC236}">
                <a16:creationId xmlns:a16="http://schemas.microsoft.com/office/drawing/2014/main" id="{EB2926D2-7AD8-4F4C-2C91-77F946C28815}"/>
              </a:ext>
            </a:extLst>
          </p:cNvPr>
          <p:cNvSpPr/>
          <p:nvPr/>
        </p:nvSpPr>
        <p:spPr>
          <a:xfrm>
            <a:off x="6165645" y="5158678"/>
            <a:ext cx="1786583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Glóbulos brancos ou leucócitos</a:t>
            </a:r>
            <a:endParaRPr lang="pt-PT" sz="1600" dirty="0"/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8CE9B8A7-5E82-1FE9-7D22-7A4C117E03B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461563" y="4637784"/>
            <a:ext cx="437306" cy="798071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32">
            <a:extLst>
              <a:ext uri="{FF2B5EF4-FFF2-40B4-BE49-F238E27FC236}">
                <a16:creationId xmlns:a16="http://schemas.microsoft.com/office/drawing/2014/main" id="{3579CEDD-E036-7F43-3D2F-6CA9FB3FC8FC}"/>
              </a:ext>
            </a:extLst>
          </p:cNvPr>
          <p:cNvSpPr/>
          <p:nvPr/>
        </p:nvSpPr>
        <p:spPr>
          <a:xfrm>
            <a:off x="3782914" y="4165037"/>
            <a:ext cx="1357298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Plaquetas ou trombócitos</a:t>
            </a:r>
            <a:endParaRPr lang="pt-PT" sz="1600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F38E619C-D3B0-8033-62CA-0676BA887D7E}"/>
              </a:ext>
            </a:extLst>
          </p:cNvPr>
          <p:cNvCxnSpPr>
            <a:cxnSpLocks/>
          </p:cNvCxnSpPr>
          <p:nvPr/>
        </p:nvCxnSpPr>
        <p:spPr>
          <a:xfrm>
            <a:off x="8770757" y="1911961"/>
            <a:ext cx="0" cy="1255081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F8B1F405-847B-3EB9-2493-7C5E75707220}"/>
              </a:ext>
            </a:extLst>
          </p:cNvPr>
          <p:cNvSpPr/>
          <p:nvPr/>
        </p:nvSpPr>
        <p:spPr>
          <a:xfrm>
            <a:off x="7655595" y="1639933"/>
            <a:ext cx="1357298" cy="4727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Plasma</a:t>
            </a:r>
            <a:endParaRPr lang="pt-PT" sz="1600" dirty="0"/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A5F86DE4-678E-37A1-3DC5-956029885768}"/>
              </a:ext>
            </a:extLst>
          </p:cNvPr>
          <p:cNvCxnSpPr>
            <a:cxnSpLocks/>
          </p:cNvCxnSpPr>
          <p:nvPr/>
        </p:nvCxnSpPr>
        <p:spPr>
          <a:xfrm>
            <a:off x="8184276" y="4561917"/>
            <a:ext cx="666272" cy="0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2">
            <a:extLst>
              <a:ext uri="{FF2B5EF4-FFF2-40B4-BE49-F238E27FC236}">
                <a16:creationId xmlns:a16="http://schemas.microsoft.com/office/drawing/2014/main" id="{F8BD7903-0031-61AF-5F1E-212D387CA7FF}"/>
              </a:ext>
            </a:extLst>
          </p:cNvPr>
          <p:cNvSpPr/>
          <p:nvPr/>
        </p:nvSpPr>
        <p:spPr>
          <a:xfrm>
            <a:off x="7114657" y="4311085"/>
            <a:ext cx="1377006" cy="5443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Elementos figurados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676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61F193-8BE9-FAF0-AC27-41A8A484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1" y="2953043"/>
            <a:ext cx="7772400" cy="2915472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685531" cy="566737"/>
          </a:xfrm>
        </p:spPr>
        <p:txBody>
          <a:bodyPr/>
          <a:lstStyle/>
          <a:p>
            <a:r>
              <a:rPr lang="pt-PT" dirty="0"/>
              <a:t>Diapedese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B39B62-92DC-70A2-B0B0-A5515C4109A5}"/>
              </a:ext>
            </a:extLst>
          </p:cNvPr>
          <p:cNvSpPr/>
          <p:nvPr/>
        </p:nvSpPr>
        <p:spPr>
          <a:xfrm>
            <a:off x="391016" y="1206442"/>
            <a:ext cx="8301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Propriedade que permite aos leucócitos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alterar momentaneamente a sua forma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de modo a atravessar as células que formam a parede dos capilares.</a:t>
            </a:r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A23E8CF2-72F6-5149-AAA5-CC0321C5ED79}"/>
              </a:ext>
            </a:extLst>
          </p:cNvPr>
          <p:cNvCxnSpPr>
            <a:cxnSpLocks/>
          </p:cNvCxnSpPr>
          <p:nvPr/>
        </p:nvCxnSpPr>
        <p:spPr>
          <a:xfrm flipH="1">
            <a:off x="3104821" y="3161442"/>
            <a:ext cx="1108740" cy="86148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2">
            <a:extLst>
              <a:ext uri="{FF2B5EF4-FFF2-40B4-BE49-F238E27FC236}">
                <a16:creationId xmlns:a16="http://schemas.microsoft.com/office/drawing/2014/main" id="{A00A1527-B841-0FDB-D5DC-6AC6208D6003}"/>
              </a:ext>
            </a:extLst>
          </p:cNvPr>
          <p:cNvSpPr/>
          <p:nvPr/>
        </p:nvSpPr>
        <p:spPr>
          <a:xfrm>
            <a:off x="3927737" y="2977132"/>
            <a:ext cx="1288526" cy="3686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Leucócitos</a:t>
            </a:r>
            <a:endParaRPr lang="pt-PT" sz="1600" dirty="0"/>
          </a:p>
        </p:txBody>
      </p:sp>
      <p:cxnSp>
        <p:nvCxnSpPr>
          <p:cNvPr id="19" name="Straight Arrow Connector 6">
            <a:extLst>
              <a:ext uri="{FF2B5EF4-FFF2-40B4-BE49-F238E27FC236}">
                <a16:creationId xmlns:a16="http://schemas.microsoft.com/office/drawing/2014/main" id="{55A8540A-16A0-7040-7583-ADD839C8DAF4}"/>
              </a:ext>
            </a:extLst>
          </p:cNvPr>
          <p:cNvCxnSpPr>
            <a:cxnSpLocks/>
          </p:cNvCxnSpPr>
          <p:nvPr/>
        </p:nvCxnSpPr>
        <p:spPr>
          <a:xfrm flipH="1" flipV="1">
            <a:off x="5864954" y="4328634"/>
            <a:ext cx="343935" cy="920699"/>
          </a:xfrm>
          <a:prstGeom prst="straightConnector1">
            <a:avLst/>
          </a:prstGeom>
          <a:ln w="22225">
            <a:solidFill>
              <a:schemeClr val="tx1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2">
            <a:extLst>
              <a:ext uri="{FF2B5EF4-FFF2-40B4-BE49-F238E27FC236}">
                <a16:creationId xmlns:a16="http://schemas.microsoft.com/office/drawing/2014/main" id="{0B751043-C563-7F0C-97D8-8E596F474F48}"/>
              </a:ext>
            </a:extLst>
          </p:cNvPr>
          <p:cNvSpPr/>
          <p:nvPr/>
        </p:nvSpPr>
        <p:spPr>
          <a:xfrm>
            <a:off x="5384003" y="5190304"/>
            <a:ext cx="2066663" cy="3686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Capilar sanguíneo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550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685531" cy="566737"/>
          </a:xfrm>
        </p:spPr>
        <p:txBody>
          <a:bodyPr/>
          <a:lstStyle/>
          <a:p>
            <a:r>
              <a:rPr lang="pt-PT" dirty="0"/>
              <a:t>Atuação dos leucócitos na defesa do organismo  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56D77457-88A7-4F2E-42C7-0FE52055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1360" y="2868435"/>
            <a:ext cx="7157182" cy="388121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7A3F3526-FB45-302F-DDA5-A5C70C9D6EDE}"/>
              </a:ext>
            </a:extLst>
          </p:cNvPr>
          <p:cNvSpPr/>
          <p:nvPr/>
        </p:nvSpPr>
        <p:spPr>
          <a:xfrm>
            <a:off x="391015" y="1206442"/>
            <a:ext cx="83578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Fagocitose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Quanto detetam um agente invasor do organismo, os leucócitos, por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diapedese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deslocam-se para o espaço intercelular invadido.</a:t>
            </a: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Após reconhecer o corpo estranho, os leucócitos emitem prolongamentos, os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pseudópodes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englobando e digerindo no seu interior o organismo invasor.</a:t>
            </a:r>
          </a:p>
        </p:txBody>
      </p:sp>
    </p:spTree>
    <p:extLst>
      <p:ext uri="{BB962C8B-B14F-4D97-AF65-F5344CB8AC3E}">
        <p14:creationId xmlns:p14="http://schemas.microsoft.com/office/powerpoint/2010/main" val="5467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8685531" cy="566737"/>
          </a:xfrm>
        </p:spPr>
        <p:txBody>
          <a:bodyPr/>
          <a:lstStyle/>
          <a:p>
            <a:r>
              <a:rPr lang="pt-PT" dirty="0"/>
              <a:t>Atuação dos leucócitos na defesa do organismo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80F0C8-3F8C-2182-B250-0117BAD9F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8" y="2991556"/>
            <a:ext cx="8274450" cy="293038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82CBA80-FB24-E789-1472-391B90905239}"/>
              </a:ext>
            </a:extLst>
          </p:cNvPr>
          <p:cNvSpPr/>
          <p:nvPr/>
        </p:nvSpPr>
        <p:spPr>
          <a:xfrm>
            <a:off x="391015" y="1341909"/>
            <a:ext cx="835787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7A929"/>
              </a:buClr>
            </a:pPr>
            <a:r>
              <a:rPr lang="pt-PT" sz="2000" b="1" dirty="0">
                <a:solidFill>
                  <a:srgbClr val="E7A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anticorpos 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7A929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Alguns leucócitos têm a possibilidade de produzir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anticorpos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proteínas específicas que reconhecem substâncias estranhas ao organismo (antigénios) com os quais se combinam, neutralizando-as.</a:t>
            </a:r>
          </a:p>
        </p:txBody>
      </p:sp>
    </p:spTree>
    <p:extLst>
      <p:ext uri="{BB962C8B-B14F-4D97-AF65-F5344CB8AC3E}">
        <p14:creationId xmlns:p14="http://schemas.microsoft.com/office/powerpoint/2010/main" val="24412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4582</TotalTime>
  <Words>1119</Words>
  <Application>Microsoft Office PowerPoint</Application>
  <PresentationFormat>Apresentação no Ecrã (4:3)</PresentationFormat>
  <Paragraphs>160</Paragraphs>
  <Slides>29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Missão Terra 7</dc:title>
  <dc:subject/>
  <dc:creator>Vitor Pinto</dc:creator>
  <cp:keywords/>
  <dc:description/>
  <cp:lastModifiedBy>Bernardino Pinto</cp:lastModifiedBy>
  <cp:revision>405</cp:revision>
  <dcterms:created xsi:type="dcterms:W3CDTF">2020-12-01T16:51:26Z</dcterms:created>
  <dcterms:modified xsi:type="dcterms:W3CDTF">2023-11-25T16:25:43Z</dcterms:modified>
  <cp:category/>
</cp:coreProperties>
</file>