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9" r:id="rId2"/>
    <p:sldId id="260" r:id="rId3"/>
    <p:sldId id="261" r:id="rId4"/>
    <p:sldId id="262" r:id="rId5"/>
    <p:sldId id="263" r:id="rId6"/>
    <p:sldId id="266" r:id="rId7"/>
  </p:sldIdLst>
  <p:sldSz cx="9144000" cy="6858000" type="screen4x3"/>
  <p:notesSz cx="6858000" cy="9144000"/>
  <p:defaultText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6" d="100"/>
          <a:sy n="36" d="100"/>
        </p:scale>
        <p:origin x="1692"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PT"/>
          </a:p>
        </p:txBody>
      </p:sp>
      <p:sp>
        <p:nvSpPr>
          <p:cNvPr id="3" name="Marcador de Posição d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614917-733A-4E94-8DB1-C5685E2869C5}" type="datetimeFigureOut">
              <a:rPr lang="pt-PT" smtClean="0"/>
              <a:t>23/03/2020</a:t>
            </a:fld>
            <a:endParaRPr lang="pt-PT"/>
          </a:p>
        </p:txBody>
      </p:sp>
      <p:sp>
        <p:nvSpPr>
          <p:cNvPr id="4" name="Marcador de Posição da Imagem do Diapositivo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PT"/>
          </a:p>
        </p:txBody>
      </p:sp>
      <p:sp>
        <p:nvSpPr>
          <p:cNvPr id="5" name="Marcador de Posição de Nota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6" name="Marcador de Posição do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PT"/>
          </a:p>
        </p:txBody>
      </p:sp>
      <p:sp>
        <p:nvSpPr>
          <p:cNvPr id="7" name="Marcador de Posição do Número do Diapositivo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5D647A-319F-4E83-8D4F-0B3E55DEC195}" type="slidenum">
              <a:rPr lang="pt-PT" smtClean="0"/>
              <a:t>‹nº›</a:t>
            </a:fld>
            <a:endParaRPr lang="pt-P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dirty="0"/>
          </a:p>
        </p:txBody>
      </p:sp>
      <p:sp>
        <p:nvSpPr>
          <p:cNvPr id="4" name="Marcador de Posição do Número do Diapositivo 3"/>
          <p:cNvSpPr>
            <a:spLocks noGrp="1"/>
          </p:cNvSpPr>
          <p:nvPr>
            <p:ph type="sldNum" sz="quarter" idx="10"/>
          </p:nvPr>
        </p:nvSpPr>
        <p:spPr/>
        <p:txBody>
          <a:bodyPr/>
          <a:lstStyle/>
          <a:p>
            <a:fld id="{EE5D647A-319F-4E83-8D4F-0B3E55DEC195}" type="slidenum">
              <a:rPr lang="pt-PT" smtClean="0"/>
              <a:t>3</a:t>
            </a:fld>
            <a:endParaRPr lang="pt-P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o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PT"/>
              <a:t>Clique para editar o estilo</a:t>
            </a: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PT"/>
              <a:t>Faça clique para editar o estilo</a:t>
            </a:r>
          </a:p>
        </p:txBody>
      </p:sp>
      <p:sp>
        <p:nvSpPr>
          <p:cNvPr id="4" name="Marcador de Posição da Data 3"/>
          <p:cNvSpPr>
            <a:spLocks noGrp="1"/>
          </p:cNvSpPr>
          <p:nvPr>
            <p:ph type="dt" sz="half" idx="10"/>
          </p:nvPr>
        </p:nvSpPr>
        <p:spPr/>
        <p:txBody>
          <a:bodyPr/>
          <a:lstStyle/>
          <a:p>
            <a:fld id="{EA0D6DB7-C792-4F5A-94F5-7ACFFE0D47FA}" type="datetimeFigureOut">
              <a:rPr lang="pt-PT" smtClean="0"/>
              <a:t>23/03/2020</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F0B9AEED-601A-4CF7-BC07-BE1EED190E1D}" type="slidenum">
              <a:rPr lang="pt-PT" smtClean="0"/>
              <a:t>‹nº›</a:t>
            </a:fld>
            <a:endParaRPr lang="pt-P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a:t>Clique para editar o estilo</a:t>
            </a:r>
          </a:p>
        </p:txBody>
      </p:sp>
      <p:sp>
        <p:nvSpPr>
          <p:cNvPr id="3" name="Marcador de Posição de Texto Vertical 2"/>
          <p:cNvSpPr>
            <a:spLocks noGrp="1"/>
          </p:cNvSpPr>
          <p:nvPr>
            <p:ph type="body" orient="vert" idx="1"/>
          </p:nvPr>
        </p:nvSpPr>
        <p:spPr/>
        <p:txBody>
          <a:bodyPr vert="eaVert"/>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a Data 3"/>
          <p:cNvSpPr>
            <a:spLocks noGrp="1"/>
          </p:cNvSpPr>
          <p:nvPr>
            <p:ph type="dt" sz="half" idx="10"/>
          </p:nvPr>
        </p:nvSpPr>
        <p:spPr/>
        <p:txBody>
          <a:bodyPr/>
          <a:lstStyle/>
          <a:p>
            <a:fld id="{EA0D6DB7-C792-4F5A-94F5-7ACFFE0D47FA}" type="datetimeFigureOut">
              <a:rPr lang="pt-PT" smtClean="0"/>
              <a:t>23/03/2020</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F0B9AEED-601A-4CF7-BC07-BE1EED190E1D}" type="slidenum">
              <a:rPr lang="pt-PT" smtClean="0"/>
              <a:t>‹nº›</a:t>
            </a:fld>
            <a:endParaRPr lang="pt-P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PT"/>
              <a:t>Clique para editar o estilo</a:t>
            </a:r>
          </a:p>
        </p:txBody>
      </p:sp>
      <p:sp>
        <p:nvSpPr>
          <p:cNvPr id="3" name="Marcador de Posição de Texto Vertical 2"/>
          <p:cNvSpPr>
            <a:spLocks noGrp="1"/>
          </p:cNvSpPr>
          <p:nvPr>
            <p:ph type="body" orient="vert" idx="1"/>
          </p:nvPr>
        </p:nvSpPr>
        <p:spPr>
          <a:xfrm>
            <a:off x="457200" y="274638"/>
            <a:ext cx="6019800" cy="5851525"/>
          </a:xfrm>
        </p:spPr>
        <p:txBody>
          <a:bodyPr vert="eaVert"/>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a Data 3"/>
          <p:cNvSpPr>
            <a:spLocks noGrp="1"/>
          </p:cNvSpPr>
          <p:nvPr>
            <p:ph type="dt" sz="half" idx="10"/>
          </p:nvPr>
        </p:nvSpPr>
        <p:spPr/>
        <p:txBody>
          <a:bodyPr/>
          <a:lstStyle/>
          <a:p>
            <a:fld id="{EA0D6DB7-C792-4F5A-94F5-7ACFFE0D47FA}" type="datetimeFigureOut">
              <a:rPr lang="pt-PT" smtClean="0"/>
              <a:t>23/03/2020</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F0B9AEED-601A-4CF7-BC07-BE1EED190E1D}" type="slidenum">
              <a:rPr lang="pt-PT" smtClean="0"/>
              <a:t>‹nº›</a:t>
            </a:fld>
            <a:endParaRPr lang="pt-P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ct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a:t>Clique para editar o estilo</a:t>
            </a:r>
          </a:p>
        </p:txBody>
      </p:sp>
      <p:sp>
        <p:nvSpPr>
          <p:cNvPr id="3" name="Marcador de Posição de Conteúdo 2"/>
          <p:cNvSpPr>
            <a:spLocks noGrp="1"/>
          </p:cNvSpPr>
          <p:nvPr>
            <p:ph idx="1"/>
          </p:nvPr>
        </p:nvSpPr>
        <p:spPr/>
        <p:txBody>
          <a:body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a Data 3"/>
          <p:cNvSpPr>
            <a:spLocks noGrp="1"/>
          </p:cNvSpPr>
          <p:nvPr>
            <p:ph type="dt" sz="half" idx="10"/>
          </p:nvPr>
        </p:nvSpPr>
        <p:spPr/>
        <p:txBody>
          <a:bodyPr/>
          <a:lstStyle/>
          <a:p>
            <a:fld id="{EA0D6DB7-C792-4F5A-94F5-7ACFFE0D47FA}" type="datetimeFigureOut">
              <a:rPr lang="pt-PT" smtClean="0"/>
              <a:t>23/03/2020</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F0B9AEED-601A-4CF7-BC07-BE1EED190E1D}" type="slidenum">
              <a:rPr lang="pt-PT" smtClean="0"/>
              <a:t>‹nº›</a:t>
            </a:fld>
            <a:endParaRPr lang="pt-P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PT"/>
              <a:t>Clique para editar o estilo</a:t>
            </a:r>
          </a:p>
        </p:txBody>
      </p:sp>
      <p:sp>
        <p:nvSpPr>
          <p:cNvPr id="3" name="Marcador de Posição do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PT"/>
              <a:t>Clique para editar os estilos</a:t>
            </a:r>
          </a:p>
        </p:txBody>
      </p:sp>
      <p:sp>
        <p:nvSpPr>
          <p:cNvPr id="4" name="Marcador de Posição da Data 3"/>
          <p:cNvSpPr>
            <a:spLocks noGrp="1"/>
          </p:cNvSpPr>
          <p:nvPr>
            <p:ph type="dt" sz="half" idx="10"/>
          </p:nvPr>
        </p:nvSpPr>
        <p:spPr/>
        <p:txBody>
          <a:bodyPr/>
          <a:lstStyle/>
          <a:p>
            <a:fld id="{EA0D6DB7-C792-4F5A-94F5-7ACFFE0D47FA}" type="datetimeFigureOut">
              <a:rPr lang="pt-PT" smtClean="0"/>
              <a:t>23/03/2020</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F0B9AEED-601A-4CF7-BC07-BE1EED190E1D}" type="slidenum">
              <a:rPr lang="pt-PT" smtClean="0"/>
              <a:t>‹nº›</a:t>
            </a:fld>
            <a:endParaRPr lang="pt-P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a:t>Clique para editar o estilo</a:t>
            </a:r>
          </a:p>
        </p:txBody>
      </p:sp>
      <p:sp>
        <p:nvSpPr>
          <p:cNvPr id="3" name="Marcador de Posição de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e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5" name="Marcador de Posição da Data 4"/>
          <p:cNvSpPr>
            <a:spLocks noGrp="1"/>
          </p:cNvSpPr>
          <p:nvPr>
            <p:ph type="dt" sz="half" idx="10"/>
          </p:nvPr>
        </p:nvSpPr>
        <p:spPr/>
        <p:txBody>
          <a:bodyPr/>
          <a:lstStyle/>
          <a:p>
            <a:fld id="{EA0D6DB7-C792-4F5A-94F5-7ACFFE0D47FA}" type="datetimeFigureOut">
              <a:rPr lang="pt-PT" smtClean="0"/>
              <a:t>23/03/2020</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F0B9AEED-601A-4CF7-BC07-BE1EED190E1D}" type="slidenum">
              <a:rPr lang="pt-PT" smtClean="0"/>
              <a:t>‹nº›</a:t>
            </a:fld>
            <a:endParaRPr lang="pt-P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PT"/>
              <a:t>Clique para editar o estilo</a:t>
            </a:r>
          </a:p>
        </p:txBody>
      </p:sp>
      <p:sp>
        <p:nvSpPr>
          <p:cNvPr id="3" name="Marcador de Posição do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Clique para editar os estilos</a:t>
            </a:r>
          </a:p>
        </p:txBody>
      </p:sp>
      <p:sp>
        <p:nvSpPr>
          <p:cNvPr id="4" name="Marcador de Posição de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5" name="Marcador de Posição do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Clique para editar os estilos</a:t>
            </a:r>
          </a:p>
        </p:txBody>
      </p:sp>
      <p:sp>
        <p:nvSpPr>
          <p:cNvPr id="6" name="Marcador de Posição de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7" name="Marcador de Posição da Data 6"/>
          <p:cNvSpPr>
            <a:spLocks noGrp="1"/>
          </p:cNvSpPr>
          <p:nvPr>
            <p:ph type="dt" sz="half" idx="10"/>
          </p:nvPr>
        </p:nvSpPr>
        <p:spPr/>
        <p:txBody>
          <a:bodyPr/>
          <a:lstStyle/>
          <a:p>
            <a:fld id="{EA0D6DB7-C792-4F5A-94F5-7ACFFE0D47FA}" type="datetimeFigureOut">
              <a:rPr lang="pt-PT" smtClean="0"/>
              <a:t>23/03/2020</a:t>
            </a:fld>
            <a:endParaRPr lang="pt-PT"/>
          </a:p>
        </p:txBody>
      </p:sp>
      <p:sp>
        <p:nvSpPr>
          <p:cNvPr id="8" name="Marcador de Posição do Rodapé 7"/>
          <p:cNvSpPr>
            <a:spLocks noGrp="1"/>
          </p:cNvSpPr>
          <p:nvPr>
            <p:ph type="ftr" sz="quarter" idx="11"/>
          </p:nvPr>
        </p:nvSpPr>
        <p:spPr/>
        <p:txBody>
          <a:bodyPr/>
          <a:lstStyle/>
          <a:p>
            <a:endParaRPr lang="pt-PT"/>
          </a:p>
        </p:txBody>
      </p:sp>
      <p:sp>
        <p:nvSpPr>
          <p:cNvPr id="9" name="Marcador de Posição do Número do Diapositivo 8"/>
          <p:cNvSpPr>
            <a:spLocks noGrp="1"/>
          </p:cNvSpPr>
          <p:nvPr>
            <p:ph type="sldNum" sz="quarter" idx="12"/>
          </p:nvPr>
        </p:nvSpPr>
        <p:spPr/>
        <p:txBody>
          <a:bodyPr/>
          <a:lstStyle/>
          <a:p>
            <a:fld id="{F0B9AEED-601A-4CF7-BC07-BE1EED190E1D}" type="slidenum">
              <a:rPr lang="pt-PT" smtClean="0"/>
              <a:t>‹nº›</a:t>
            </a:fld>
            <a:endParaRPr lang="pt-P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a:t>Clique para editar o estilo</a:t>
            </a:r>
          </a:p>
        </p:txBody>
      </p:sp>
      <p:sp>
        <p:nvSpPr>
          <p:cNvPr id="3" name="Marcador de Posição da Data 2"/>
          <p:cNvSpPr>
            <a:spLocks noGrp="1"/>
          </p:cNvSpPr>
          <p:nvPr>
            <p:ph type="dt" sz="half" idx="10"/>
          </p:nvPr>
        </p:nvSpPr>
        <p:spPr/>
        <p:txBody>
          <a:bodyPr/>
          <a:lstStyle/>
          <a:p>
            <a:fld id="{EA0D6DB7-C792-4F5A-94F5-7ACFFE0D47FA}" type="datetimeFigureOut">
              <a:rPr lang="pt-PT" smtClean="0"/>
              <a:t>23/03/2020</a:t>
            </a:fld>
            <a:endParaRPr lang="pt-PT"/>
          </a:p>
        </p:txBody>
      </p:sp>
      <p:sp>
        <p:nvSpPr>
          <p:cNvPr id="4" name="Marcador de Posição do Rodapé 3"/>
          <p:cNvSpPr>
            <a:spLocks noGrp="1"/>
          </p:cNvSpPr>
          <p:nvPr>
            <p:ph type="ftr" sz="quarter" idx="11"/>
          </p:nvPr>
        </p:nvSpPr>
        <p:spPr/>
        <p:txBody>
          <a:bodyPr/>
          <a:lstStyle/>
          <a:p>
            <a:endParaRPr lang="pt-PT"/>
          </a:p>
        </p:txBody>
      </p:sp>
      <p:sp>
        <p:nvSpPr>
          <p:cNvPr id="5" name="Marcador de Posição do Número do Diapositivo 4"/>
          <p:cNvSpPr>
            <a:spLocks noGrp="1"/>
          </p:cNvSpPr>
          <p:nvPr>
            <p:ph type="sldNum" sz="quarter" idx="12"/>
          </p:nvPr>
        </p:nvSpPr>
        <p:spPr/>
        <p:txBody>
          <a:bodyPr/>
          <a:lstStyle/>
          <a:p>
            <a:fld id="{F0B9AEED-601A-4CF7-BC07-BE1EED190E1D}" type="slidenum">
              <a:rPr lang="pt-PT" smtClean="0"/>
              <a:t>‹nº›</a:t>
            </a:fld>
            <a:endParaRPr lang="pt-P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Marcador de Posição da Data 1"/>
          <p:cNvSpPr>
            <a:spLocks noGrp="1"/>
          </p:cNvSpPr>
          <p:nvPr>
            <p:ph type="dt" sz="half" idx="10"/>
          </p:nvPr>
        </p:nvSpPr>
        <p:spPr/>
        <p:txBody>
          <a:bodyPr/>
          <a:lstStyle/>
          <a:p>
            <a:fld id="{EA0D6DB7-C792-4F5A-94F5-7ACFFE0D47FA}" type="datetimeFigureOut">
              <a:rPr lang="pt-PT" smtClean="0"/>
              <a:t>23/03/2020</a:t>
            </a:fld>
            <a:endParaRPr lang="pt-PT"/>
          </a:p>
        </p:txBody>
      </p:sp>
      <p:sp>
        <p:nvSpPr>
          <p:cNvPr id="3" name="Marcador de Posição do Rodapé 2"/>
          <p:cNvSpPr>
            <a:spLocks noGrp="1"/>
          </p:cNvSpPr>
          <p:nvPr>
            <p:ph type="ftr" sz="quarter" idx="11"/>
          </p:nvPr>
        </p:nvSpPr>
        <p:spPr/>
        <p:txBody>
          <a:bodyPr/>
          <a:lstStyle/>
          <a:p>
            <a:endParaRPr lang="pt-PT"/>
          </a:p>
        </p:txBody>
      </p:sp>
      <p:sp>
        <p:nvSpPr>
          <p:cNvPr id="4" name="Marcador de Posição do Número do Diapositivo 3"/>
          <p:cNvSpPr>
            <a:spLocks noGrp="1"/>
          </p:cNvSpPr>
          <p:nvPr>
            <p:ph type="sldNum" sz="quarter" idx="12"/>
          </p:nvPr>
        </p:nvSpPr>
        <p:spPr/>
        <p:txBody>
          <a:bodyPr/>
          <a:lstStyle/>
          <a:p>
            <a:fld id="{F0B9AEED-601A-4CF7-BC07-BE1EED190E1D}" type="slidenum">
              <a:rPr lang="pt-PT" smtClean="0"/>
              <a:t>‹nº›</a:t>
            </a:fld>
            <a:endParaRPr lang="pt-P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PT"/>
              <a:t>Clique para editar o estilo</a:t>
            </a:r>
          </a:p>
        </p:txBody>
      </p:sp>
      <p:sp>
        <p:nvSpPr>
          <p:cNvPr id="3" name="Marcador de Posição de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o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a:t>Clique para editar os estilos</a:t>
            </a:r>
          </a:p>
        </p:txBody>
      </p:sp>
      <p:sp>
        <p:nvSpPr>
          <p:cNvPr id="5" name="Marcador de Posição da Data 4"/>
          <p:cNvSpPr>
            <a:spLocks noGrp="1"/>
          </p:cNvSpPr>
          <p:nvPr>
            <p:ph type="dt" sz="half" idx="10"/>
          </p:nvPr>
        </p:nvSpPr>
        <p:spPr/>
        <p:txBody>
          <a:bodyPr/>
          <a:lstStyle/>
          <a:p>
            <a:fld id="{EA0D6DB7-C792-4F5A-94F5-7ACFFE0D47FA}" type="datetimeFigureOut">
              <a:rPr lang="pt-PT" smtClean="0"/>
              <a:t>23/03/2020</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F0B9AEED-601A-4CF7-BC07-BE1EED190E1D}" type="slidenum">
              <a:rPr lang="pt-PT" smtClean="0"/>
              <a:t>‹nº›</a:t>
            </a:fld>
            <a:endParaRPr lang="pt-P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PT"/>
              <a:t>Clique para editar o estilo</a:t>
            </a:r>
          </a:p>
        </p:txBody>
      </p:sp>
      <p:sp>
        <p:nvSpPr>
          <p:cNvPr id="3" name="Marcador de Posição d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PT"/>
          </a:p>
        </p:txBody>
      </p:sp>
      <p:sp>
        <p:nvSpPr>
          <p:cNvPr id="4" name="Marcador de Posição do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a:t>Clique para editar os estilos</a:t>
            </a:r>
          </a:p>
        </p:txBody>
      </p:sp>
      <p:sp>
        <p:nvSpPr>
          <p:cNvPr id="5" name="Marcador de Posição da Data 4"/>
          <p:cNvSpPr>
            <a:spLocks noGrp="1"/>
          </p:cNvSpPr>
          <p:nvPr>
            <p:ph type="dt" sz="half" idx="10"/>
          </p:nvPr>
        </p:nvSpPr>
        <p:spPr/>
        <p:txBody>
          <a:bodyPr/>
          <a:lstStyle/>
          <a:p>
            <a:fld id="{EA0D6DB7-C792-4F5A-94F5-7ACFFE0D47FA}" type="datetimeFigureOut">
              <a:rPr lang="pt-PT" smtClean="0"/>
              <a:t>23/03/2020</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F0B9AEED-601A-4CF7-BC07-BE1EED190E1D}" type="slidenum">
              <a:rPr lang="pt-PT" smtClean="0"/>
              <a:t>‹nº›</a:t>
            </a:fld>
            <a:endParaRPr lang="pt-P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PT"/>
              <a:t>Clique para editar o estilo</a:t>
            </a:r>
          </a:p>
        </p:txBody>
      </p:sp>
      <p:sp>
        <p:nvSpPr>
          <p:cNvPr id="3" name="Marcador de Posição do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0D6DB7-C792-4F5A-94F5-7ACFFE0D47FA}" type="datetimeFigureOut">
              <a:rPr lang="pt-PT" smtClean="0"/>
              <a:t>23/03/2020</a:t>
            </a:fld>
            <a:endParaRPr lang="pt-PT"/>
          </a:p>
        </p:txBody>
      </p:sp>
      <p:sp>
        <p:nvSpPr>
          <p:cNvPr id="5" name="Marcador de Posição do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PT"/>
          </a:p>
        </p:txBody>
      </p:sp>
      <p:sp>
        <p:nvSpPr>
          <p:cNvPr id="6" name="Marcador de Posição do Número do Diapositivo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B9AEED-601A-4CF7-BC07-BE1EED190E1D}" type="slidenum">
              <a:rPr lang="pt-PT" smtClean="0"/>
              <a:t>‹nº›</a:t>
            </a:fld>
            <a:endParaRPr lang="pt-P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188641"/>
            <a:ext cx="7772400" cy="1152127"/>
          </a:xfrm>
        </p:spPr>
        <p:txBody>
          <a:bodyPr>
            <a:normAutofit/>
          </a:bodyPr>
          <a:lstStyle/>
          <a:p>
            <a:r>
              <a:rPr lang="pt-PT" sz="3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Alterações climáticas: </a:t>
            </a:r>
          </a:p>
        </p:txBody>
      </p:sp>
      <p:sp>
        <p:nvSpPr>
          <p:cNvPr id="3" name="Subtítulo 2"/>
          <p:cNvSpPr>
            <a:spLocks noGrp="1"/>
          </p:cNvSpPr>
          <p:nvPr>
            <p:ph type="subTitle" idx="1"/>
          </p:nvPr>
        </p:nvSpPr>
        <p:spPr>
          <a:xfrm>
            <a:off x="611560" y="1628800"/>
            <a:ext cx="7848872" cy="4680520"/>
          </a:xfrm>
        </p:spPr>
        <p:txBody>
          <a:bodyPr/>
          <a:lstStyle/>
          <a:p>
            <a:r>
              <a:rPr lang="pt-PT" dirty="0"/>
              <a:t> </a:t>
            </a:r>
            <a:r>
              <a:rPr lang="pt-PT" dirty="0">
                <a:solidFill>
                  <a:schemeClr val="tx1"/>
                </a:solidFill>
              </a:rPr>
              <a:t>A influencia da poluição atmosférica no efeito de estufa e na camada de ozono</a:t>
            </a:r>
          </a:p>
        </p:txBody>
      </p:sp>
      <p:pic>
        <p:nvPicPr>
          <p:cNvPr id="4" name="Picture 2" descr="http://www.notapositiva.com/old/pt/trbestbs/ciencnatur/imagens/08_destruicao_camada_do_ozono_07_d.jpg"/>
          <p:cNvPicPr>
            <a:picLocks noChangeAspect="1" noChangeArrowheads="1"/>
          </p:cNvPicPr>
          <p:nvPr/>
        </p:nvPicPr>
        <p:blipFill>
          <a:blip r:embed="rId2" cstate="print"/>
          <a:srcRect/>
          <a:stretch>
            <a:fillRect/>
          </a:stretch>
        </p:blipFill>
        <p:spPr bwMode="auto">
          <a:xfrm>
            <a:off x="1907704" y="2708920"/>
            <a:ext cx="6618312" cy="3681525"/>
          </a:xfrm>
          <a:prstGeom prst="rect">
            <a:avLst/>
          </a:prstGeom>
          <a:noFill/>
        </p:spPr>
      </p:pic>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188641"/>
            <a:ext cx="7772400" cy="864095"/>
          </a:xfrm>
        </p:spPr>
        <p:txBody>
          <a:bodyPr>
            <a:normAutofit/>
          </a:bodyPr>
          <a:lstStyle/>
          <a:p>
            <a:r>
              <a:rPr lang="pt-PT" sz="3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Poluição Atmosférica:</a:t>
            </a:r>
          </a:p>
        </p:txBody>
      </p:sp>
      <p:sp>
        <p:nvSpPr>
          <p:cNvPr id="3" name="Subtítulo 2"/>
          <p:cNvSpPr>
            <a:spLocks noGrp="1"/>
          </p:cNvSpPr>
          <p:nvPr>
            <p:ph type="subTitle" idx="1"/>
          </p:nvPr>
        </p:nvSpPr>
        <p:spPr>
          <a:xfrm>
            <a:off x="0" y="1124744"/>
            <a:ext cx="9144000" cy="5400600"/>
          </a:xfrm>
        </p:spPr>
        <p:txBody>
          <a:bodyPr>
            <a:normAutofit/>
          </a:bodyPr>
          <a:lstStyle/>
          <a:p>
            <a:r>
              <a:rPr lang="pt-PT" sz="2800" dirty="0">
                <a:solidFill>
                  <a:schemeClr val="tx1"/>
                </a:solidFill>
              </a:rPr>
              <a:t>A poluição atmosférica refere-se a mudanças da atmosfera que causam impacto a nível ambiental ou de saúde , através da contaminação por gases, partículas sólidas, líquidos em suspensão. A adição dos contaminantes pode provocar danos diretamente na saúde humana ou no ecossistema, podendo estes danos serem causados diretamente pelos contaminantes, ou por elementos resultantes dos contaminantes. Para além de prejudicar a saúde, pode igualmente reduzir a visibilidade, diminuir a intensidade da luz ou provocar odores desagradáveis.</a:t>
            </a:r>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60649"/>
            <a:ext cx="7772400" cy="1008111"/>
          </a:xfrm>
        </p:spPr>
        <p:txBody>
          <a:bodyPr>
            <a:normAutofit/>
          </a:bodyPr>
          <a:lstStyle/>
          <a:p>
            <a:r>
              <a:rPr lang="pt-PT" sz="3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Efeitos de Estufa :</a:t>
            </a:r>
          </a:p>
        </p:txBody>
      </p:sp>
      <p:sp>
        <p:nvSpPr>
          <p:cNvPr id="3" name="Subtítulo 2"/>
          <p:cNvSpPr>
            <a:spLocks noGrp="1"/>
          </p:cNvSpPr>
          <p:nvPr>
            <p:ph type="subTitle" idx="1"/>
          </p:nvPr>
        </p:nvSpPr>
        <p:spPr>
          <a:xfrm>
            <a:off x="0" y="1196752"/>
            <a:ext cx="9144000" cy="5661248"/>
          </a:xfrm>
        </p:spPr>
        <p:txBody>
          <a:bodyPr/>
          <a:lstStyle/>
          <a:p>
            <a:r>
              <a:rPr lang="pt-PT" sz="2800" dirty="0">
                <a:solidFill>
                  <a:schemeClr val="tx1"/>
                </a:solidFill>
              </a:rPr>
              <a:t>Os gases de efeito de estufa,existem naturalmente na atmosfera. Ao longo dos anos os gases tem vindo a aumentar sobretudo o dióxido de carbono. Com a revolução industrial a sua concentração tem vindo a aumentar devido a queima de combustíveis fosseis. Existem vários gases como : ozono,metano,oxido nitroso,dioxido de carbono. </a:t>
            </a:r>
          </a:p>
          <a:p>
            <a:endParaRPr lang="pt-PT" dirty="0"/>
          </a:p>
        </p:txBody>
      </p:sp>
      <p:pic>
        <p:nvPicPr>
          <p:cNvPr id="16386" name="Picture 2" descr="https://upload.wikimedia.org/wikipedia/commons/thumb/a/a4/Air_pollution_by_industrial_chimneys.jpg/250px-Air_pollution_by_industrial_chimneys.jpg"/>
          <p:cNvPicPr>
            <a:picLocks noChangeAspect="1" noChangeArrowheads="1"/>
          </p:cNvPicPr>
          <p:nvPr/>
        </p:nvPicPr>
        <p:blipFill>
          <a:blip r:embed="rId3" cstate="print"/>
          <a:srcRect/>
          <a:stretch>
            <a:fillRect/>
          </a:stretch>
        </p:blipFill>
        <p:spPr bwMode="auto">
          <a:xfrm>
            <a:off x="4067944" y="3900107"/>
            <a:ext cx="4427984" cy="2957893"/>
          </a:xfrm>
          <a:prstGeom prst="rect">
            <a:avLst/>
          </a:prstGeom>
          <a:noFill/>
        </p:spPr>
      </p:pic>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188640"/>
            <a:ext cx="7772400" cy="1008112"/>
          </a:xfrm>
        </p:spPr>
        <p:txBody>
          <a:bodyPr>
            <a:normAutofit/>
          </a:bodyPr>
          <a:lstStyle/>
          <a:p>
            <a:r>
              <a:rPr lang="pt-PT" sz="3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Consequências para o meio ambiente :</a:t>
            </a:r>
          </a:p>
        </p:txBody>
      </p:sp>
      <p:sp>
        <p:nvSpPr>
          <p:cNvPr id="3" name="Subtítulo 2"/>
          <p:cNvSpPr>
            <a:spLocks noGrp="1"/>
          </p:cNvSpPr>
          <p:nvPr>
            <p:ph type="subTitle" idx="1"/>
          </p:nvPr>
        </p:nvSpPr>
        <p:spPr>
          <a:xfrm>
            <a:off x="0" y="1484784"/>
            <a:ext cx="9144000" cy="5373216"/>
          </a:xfrm>
        </p:spPr>
        <p:txBody>
          <a:bodyPr/>
          <a:lstStyle/>
          <a:p>
            <a:pPr>
              <a:buFont typeface="Arial" pitchFamily="34" charset="0"/>
              <a:buChar char="•"/>
            </a:pPr>
            <a:r>
              <a:rPr lang="pt-PT" dirty="0">
                <a:solidFill>
                  <a:schemeClr val="tx1"/>
                </a:solidFill>
              </a:rPr>
              <a:t>Aumento da temperatura global ;</a:t>
            </a:r>
          </a:p>
          <a:p>
            <a:pPr>
              <a:buFont typeface="Arial" pitchFamily="34" charset="0"/>
              <a:buChar char="•"/>
            </a:pPr>
            <a:r>
              <a:rPr lang="pt-PT" dirty="0">
                <a:solidFill>
                  <a:schemeClr val="tx1"/>
                </a:solidFill>
              </a:rPr>
              <a:t>Destruição de culturas agrícolas;</a:t>
            </a:r>
          </a:p>
          <a:p>
            <a:pPr>
              <a:buFont typeface="Arial" pitchFamily="34" charset="0"/>
              <a:buChar char="•"/>
            </a:pPr>
            <a:r>
              <a:rPr lang="pt-PT" dirty="0">
                <a:solidFill>
                  <a:schemeClr val="tx1"/>
                </a:solidFill>
              </a:rPr>
              <a:t>Mudanças na vida selvagem;</a:t>
            </a:r>
          </a:p>
          <a:p>
            <a:pPr>
              <a:buFont typeface="Arial" pitchFamily="34" charset="0"/>
              <a:buChar char="•"/>
            </a:pPr>
            <a:r>
              <a:rPr lang="pt-PT" dirty="0">
                <a:solidFill>
                  <a:schemeClr val="tx1"/>
                </a:solidFill>
              </a:rPr>
              <a:t>Localização geográfica.  </a:t>
            </a:r>
          </a:p>
          <a:p>
            <a:r>
              <a:rPr lang="pt-PT" dirty="0"/>
              <a:t> </a:t>
            </a:r>
          </a:p>
        </p:txBody>
      </p:sp>
      <p:pic>
        <p:nvPicPr>
          <p:cNvPr id="19458" name="Picture 2" descr="C:\Users\Utilizador\Desktop\hqdefault.jpg"/>
          <p:cNvPicPr>
            <a:picLocks noChangeAspect="1" noChangeArrowheads="1"/>
          </p:cNvPicPr>
          <p:nvPr/>
        </p:nvPicPr>
        <p:blipFill>
          <a:blip r:embed="rId2" cstate="print"/>
          <a:srcRect/>
          <a:stretch>
            <a:fillRect/>
          </a:stretch>
        </p:blipFill>
        <p:spPr bwMode="auto">
          <a:xfrm>
            <a:off x="395536" y="3861048"/>
            <a:ext cx="3735587" cy="2801690"/>
          </a:xfrm>
          <a:prstGeom prst="rect">
            <a:avLst/>
          </a:prstGeom>
          <a:noFill/>
        </p:spPr>
      </p:pic>
      <p:pic>
        <p:nvPicPr>
          <p:cNvPr id="19459" name="Picture 3" descr="C:\Users\Utilizador\Desktop\th.jpg"/>
          <p:cNvPicPr>
            <a:picLocks noChangeAspect="1" noChangeArrowheads="1"/>
          </p:cNvPicPr>
          <p:nvPr/>
        </p:nvPicPr>
        <p:blipFill>
          <a:blip r:embed="rId3" cstate="print"/>
          <a:srcRect/>
          <a:stretch>
            <a:fillRect/>
          </a:stretch>
        </p:blipFill>
        <p:spPr bwMode="auto">
          <a:xfrm>
            <a:off x="4788024" y="3933056"/>
            <a:ext cx="3755153" cy="2687174"/>
          </a:xfrm>
          <a:prstGeom prst="rect">
            <a:avLst/>
          </a:prstGeom>
          <a:noFill/>
        </p:spPr>
      </p:pic>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60648"/>
            <a:ext cx="7772400" cy="936104"/>
          </a:xfrm>
        </p:spPr>
        <p:txBody>
          <a:bodyPr>
            <a:noAutofit/>
          </a:bodyPr>
          <a:lstStyle/>
          <a:p>
            <a:r>
              <a:rPr lang="pt-PT" sz="3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Noticia : “A poluição do ar é um assassino invisível”:</a:t>
            </a:r>
          </a:p>
        </p:txBody>
      </p:sp>
      <p:sp>
        <p:nvSpPr>
          <p:cNvPr id="3" name="Subtítulo 2"/>
          <p:cNvSpPr>
            <a:spLocks noGrp="1"/>
          </p:cNvSpPr>
          <p:nvPr>
            <p:ph type="subTitle" idx="1"/>
          </p:nvPr>
        </p:nvSpPr>
        <p:spPr>
          <a:xfrm>
            <a:off x="0" y="1484784"/>
            <a:ext cx="9144000" cy="5373216"/>
          </a:xfrm>
        </p:spPr>
        <p:txBody>
          <a:bodyPr>
            <a:normAutofit fontScale="55000" lnSpcReduction="20000"/>
          </a:bodyPr>
          <a:lstStyle/>
          <a:p>
            <a:pPr fontAlgn="base"/>
            <a:r>
              <a:rPr lang="pt-PT" sz="3400" b="1" cap="all" dirty="0">
                <a:solidFill>
                  <a:schemeClr val="tx1"/>
                </a:solidFill>
              </a:rPr>
              <a:t>POLUIÇÃO CAUSOU 9 MILHÕES DE MORTES PREMATURAS EM 2015</a:t>
            </a:r>
          </a:p>
          <a:p>
            <a:pPr fontAlgn="base"/>
            <a:r>
              <a:rPr lang="pt-PT" sz="3400" dirty="0">
                <a:solidFill>
                  <a:schemeClr val="tx1"/>
                </a:solidFill>
              </a:rPr>
              <a:t>Uma morte em cada seis ocorridas no mundo em 2015 esteve ligada à poluição, essencialmente à poluição do ar, mas também da água e dos locais de trabalho, segundo um estudo publicado em outubro na revista </a:t>
            </a:r>
            <a:r>
              <a:rPr lang="pt-PT" sz="3400" dirty="0" err="1">
                <a:solidFill>
                  <a:schemeClr val="tx1"/>
                </a:solidFill>
              </a:rPr>
              <a:t>The</a:t>
            </a:r>
            <a:r>
              <a:rPr lang="pt-PT" sz="3400" dirty="0">
                <a:solidFill>
                  <a:schemeClr val="tx1"/>
                </a:solidFill>
              </a:rPr>
              <a:t> </a:t>
            </a:r>
            <a:r>
              <a:rPr lang="pt-PT" sz="3400" dirty="0" err="1">
                <a:solidFill>
                  <a:schemeClr val="tx1"/>
                </a:solidFill>
              </a:rPr>
              <a:t>Lancet</a:t>
            </a:r>
            <a:r>
              <a:rPr lang="pt-PT" sz="3400" dirty="0">
                <a:solidFill>
                  <a:schemeClr val="tx1"/>
                </a:solidFill>
              </a:rPr>
              <a:t>.</a:t>
            </a:r>
          </a:p>
          <a:p>
            <a:pPr fontAlgn="base"/>
            <a:r>
              <a:rPr lang="pt-PT" sz="3400" dirty="0">
                <a:solidFill>
                  <a:schemeClr val="tx1"/>
                </a:solidFill>
              </a:rPr>
              <a:t>partículas PM10 e partículas PM2,5 - partículas microscópicas muito leves que flutuam no ar e alojam-se dentro dos pulmões, sendo causadoras de bronquite crónica e doenças cardíacas. Também estão associadas a taxas mais altas de cancro nos pulmões.</a:t>
            </a:r>
          </a:p>
          <a:p>
            <a:pPr fontAlgn="base"/>
            <a:r>
              <a:rPr lang="pt-PT" sz="3400" dirty="0">
                <a:solidFill>
                  <a:schemeClr val="tx1"/>
                </a:solidFill>
              </a:rPr>
              <a:t>Os pontos cinzentos dizem respeito aos países que não fornecem dados - como são o caso da Itália, Grécia, </a:t>
            </a:r>
            <a:r>
              <a:rPr lang="pt-PT" sz="3400" dirty="0" err="1">
                <a:solidFill>
                  <a:schemeClr val="tx1"/>
                </a:solidFill>
              </a:rPr>
              <a:t>islândia</a:t>
            </a:r>
            <a:r>
              <a:rPr lang="pt-PT" sz="3400" dirty="0">
                <a:solidFill>
                  <a:schemeClr val="tx1"/>
                </a:solidFill>
              </a:rPr>
              <a:t> ou Turquia.</a:t>
            </a:r>
          </a:p>
          <a:p>
            <a:pPr fontAlgn="base"/>
            <a:r>
              <a:rPr lang="pt-PT" sz="3400" dirty="0">
                <a:solidFill>
                  <a:schemeClr val="tx1"/>
                </a:solidFill>
              </a:rPr>
              <a:t>Mas uma importante parte da população, sobretudo das cidades, está exposta a níveis de poluição que ultrapassam as normas europeias e as recomendações da Organização Mundial de Saúde.</a:t>
            </a:r>
          </a:p>
          <a:p>
            <a:pPr fontAlgn="base"/>
            <a:r>
              <a:rPr lang="pt-PT" sz="3400" dirty="0">
                <a:solidFill>
                  <a:schemeClr val="tx1"/>
                </a:solidFill>
              </a:rPr>
              <a:t>"Mais de 80% dos que vivem nas cidades europeias vivem com uma qualidade do ar fora dos padrões da OMS", refere Hans </a:t>
            </a:r>
            <a:r>
              <a:rPr lang="pt-PT" sz="3400" dirty="0" err="1">
                <a:solidFill>
                  <a:schemeClr val="tx1"/>
                </a:solidFill>
              </a:rPr>
              <a:t>Bruyninckx</a:t>
            </a:r>
            <a:r>
              <a:rPr lang="pt-PT" sz="3400" dirty="0">
                <a:solidFill>
                  <a:schemeClr val="tx1"/>
                </a:solidFill>
              </a:rPr>
              <a:t>.</a:t>
            </a:r>
          </a:p>
          <a:p>
            <a:pPr fontAlgn="base"/>
            <a:r>
              <a:rPr lang="pt-PT" sz="3400" b="1" cap="all" dirty="0">
                <a:solidFill>
                  <a:schemeClr val="tx1"/>
                </a:solidFill>
              </a:rPr>
              <a:t>CIDADES EUROPEIAS TOMAM MEDIDAS CONTRA A POLUIÇÃO ATMOSFÉRICA</a:t>
            </a:r>
          </a:p>
          <a:p>
            <a:pPr fontAlgn="base"/>
            <a:r>
              <a:rPr lang="pt-PT" sz="3400" dirty="0">
                <a:solidFill>
                  <a:schemeClr val="tx1"/>
                </a:solidFill>
              </a:rPr>
              <a:t>Os efeitos da má qualidade do ar na saúde estão mais do que documentados. As grandes cidades europeias tentam algumas estratégias para inverter a tendência de aumento da poluição que se tem registado. A 31 de dezembro de 2016 entrou em vigor uma diretiva que impõe novos limites de emissões dos principais poluentes que integram os combustíveis na União Europeia.</a:t>
            </a:r>
          </a:p>
          <a:p>
            <a:endParaRPr lang="pt-PT" dirty="0"/>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2866330"/>
          </a:xfrm>
        </p:spPr>
        <p:txBody>
          <a:bodyPr>
            <a:normAutofit fontScale="90000"/>
          </a:bodyPr>
          <a:lstStyle/>
          <a:p>
            <a:br>
              <a:rPr lang="pt-PT" dirty="0"/>
            </a:br>
            <a:r>
              <a:rPr lang="pt-PT"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Trabalho</a:t>
            </a:r>
            <a:r>
              <a:rPr lang="pt-PT" dirty="0"/>
              <a:t> </a:t>
            </a:r>
            <a:r>
              <a:rPr lang="pt-PT"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realizado</a:t>
            </a:r>
            <a:r>
              <a:rPr lang="pt-PT" dirty="0"/>
              <a:t> </a:t>
            </a:r>
            <a:r>
              <a:rPr lang="pt-PT"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por:</a:t>
            </a:r>
            <a:br>
              <a:rPr lang="pt-PT" dirty="0"/>
            </a:br>
            <a:br>
              <a:rPr lang="pt-PT" dirty="0"/>
            </a:br>
            <a:r>
              <a:rPr lang="pt-PT" dirty="0"/>
              <a:t>Marta Bessa N22 9E</a:t>
            </a:r>
            <a:br>
              <a:rPr lang="pt-PT" dirty="0"/>
            </a:br>
            <a:r>
              <a:rPr lang="pt-PT" dirty="0"/>
              <a:t>Catarina Morais N6 9E</a:t>
            </a:r>
          </a:p>
        </p:txBody>
      </p:sp>
      <p:pic>
        <p:nvPicPr>
          <p:cNvPr id="20482" name="Picture 2" descr="https://image.slidesharecdn.com/ar-110218094836-phpapp02/95/ar-9-728.jpg?cb=1298022577"/>
          <p:cNvPicPr>
            <a:picLocks noChangeAspect="1" noChangeArrowheads="1"/>
          </p:cNvPicPr>
          <p:nvPr/>
        </p:nvPicPr>
        <p:blipFill>
          <a:blip r:embed="rId2" cstate="print"/>
          <a:srcRect/>
          <a:stretch>
            <a:fillRect/>
          </a:stretch>
        </p:blipFill>
        <p:spPr bwMode="auto">
          <a:xfrm>
            <a:off x="3995936" y="3284984"/>
            <a:ext cx="4392488" cy="3294367"/>
          </a:xfrm>
          <a:prstGeom prst="rect">
            <a:avLst/>
          </a:prstGeom>
          <a:noFill/>
        </p:spPr>
      </p:pic>
    </p:spTree>
  </p:cSld>
  <p:clrMapOvr>
    <a:masterClrMapping/>
  </p:clrMapOvr>
  <p:transition>
    <p:split orient="vert" dir="in"/>
  </p:transition>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TotalTime>
  <Words>472</Words>
  <Application>Microsoft Office PowerPoint</Application>
  <PresentationFormat>Apresentação no Ecrã (4:3)</PresentationFormat>
  <Paragraphs>23</Paragraphs>
  <Slides>6</Slides>
  <Notes>1</Notes>
  <HiddenSlides>0</HiddenSlides>
  <MMClips>0</MMClips>
  <ScaleCrop>false</ScaleCrop>
  <HeadingPairs>
    <vt:vector size="6" baseType="variant">
      <vt:variant>
        <vt:lpstr>Tipos de letra usados</vt:lpstr>
      </vt:variant>
      <vt:variant>
        <vt:i4>2</vt:i4>
      </vt:variant>
      <vt:variant>
        <vt:lpstr>Tema</vt:lpstr>
      </vt:variant>
      <vt:variant>
        <vt:i4>1</vt:i4>
      </vt:variant>
      <vt:variant>
        <vt:lpstr>Títulos dos diapositivos</vt:lpstr>
      </vt:variant>
      <vt:variant>
        <vt:i4>6</vt:i4>
      </vt:variant>
    </vt:vector>
  </HeadingPairs>
  <TitlesOfParts>
    <vt:vector size="9" baseType="lpstr">
      <vt:lpstr>Arial</vt:lpstr>
      <vt:lpstr>Calibri</vt:lpstr>
      <vt:lpstr>Tema do Office</vt:lpstr>
      <vt:lpstr>Alterações climáticas: </vt:lpstr>
      <vt:lpstr>Poluição Atmosférica:</vt:lpstr>
      <vt:lpstr>Efeitos de Estufa :</vt:lpstr>
      <vt:lpstr>Consequências para o meio ambiente :</vt:lpstr>
      <vt:lpstr>Noticia : “A poluição do ar é um assassino invisível”:</vt:lpstr>
      <vt:lpstr> Trabalho realizado por:  Marta Bessa N22 9E Catarina Morais N6 9E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Alterações climáticas</dc:title>
  <dc:creator>Utilizador</dc:creator>
  <cp:lastModifiedBy>jose Ant. Silva</cp:lastModifiedBy>
  <cp:revision>11</cp:revision>
  <dcterms:created xsi:type="dcterms:W3CDTF">2020-03-20T13:37:40Z</dcterms:created>
  <dcterms:modified xsi:type="dcterms:W3CDTF">2020-03-23T14:17:52Z</dcterms:modified>
</cp:coreProperties>
</file>